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84" r:id="rId3"/>
  </p:sldMasterIdLst>
  <p:notesMasterIdLst>
    <p:notesMasterId r:id="rId40"/>
  </p:notesMasterIdLst>
  <p:handoutMasterIdLst>
    <p:handoutMasterId r:id="rId41"/>
  </p:handoutMasterIdLst>
  <p:sldIdLst>
    <p:sldId id="256" r:id="rId4"/>
    <p:sldId id="257" r:id="rId5"/>
    <p:sldId id="279" r:id="rId6"/>
    <p:sldId id="258" r:id="rId7"/>
    <p:sldId id="259" r:id="rId8"/>
    <p:sldId id="341" r:id="rId9"/>
    <p:sldId id="342" r:id="rId10"/>
    <p:sldId id="287" r:id="rId11"/>
    <p:sldId id="339" r:id="rId12"/>
    <p:sldId id="316" r:id="rId13"/>
    <p:sldId id="317" r:id="rId14"/>
    <p:sldId id="318" r:id="rId15"/>
    <p:sldId id="319" r:id="rId16"/>
    <p:sldId id="320" r:id="rId17"/>
    <p:sldId id="321" r:id="rId18"/>
    <p:sldId id="323" r:id="rId19"/>
    <p:sldId id="324" r:id="rId20"/>
    <p:sldId id="325" r:id="rId21"/>
    <p:sldId id="327" r:id="rId22"/>
    <p:sldId id="332" r:id="rId23"/>
    <p:sldId id="334" r:id="rId24"/>
    <p:sldId id="707" r:id="rId25"/>
    <p:sldId id="340" r:id="rId26"/>
    <p:sldId id="266" r:id="rId27"/>
    <p:sldId id="694" r:id="rId28"/>
    <p:sldId id="695" r:id="rId29"/>
    <p:sldId id="696" r:id="rId30"/>
    <p:sldId id="698" r:id="rId31"/>
    <p:sldId id="701" r:id="rId32"/>
    <p:sldId id="702" r:id="rId33"/>
    <p:sldId id="703" r:id="rId34"/>
    <p:sldId id="706" r:id="rId35"/>
    <p:sldId id="290" r:id="rId36"/>
    <p:sldId id="288" r:id="rId37"/>
    <p:sldId id="343" r:id="rId38"/>
    <p:sldId id="344" r:id="rId39"/>
  </p:sldIdLst>
  <p:sldSz cx="9144000" cy="6858000" type="screen4x3"/>
  <p:notesSz cx="7010400" cy="9296400"/>
  <p:defaultTextStyle>
    <a:defPPr>
      <a:defRPr lang="en-GB"/>
    </a:defPPr>
    <a:lvl1pPr algn="l" defTabSz="457200"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57200"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57200"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57200"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57200" rtl="0" fontAlgn="base" hangingPunct="0">
      <a:lnSpc>
        <a:spcPct val="93000"/>
      </a:lnSpc>
      <a:spcBef>
        <a:spcPct val="0"/>
      </a:spcBef>
      <a:spcAft>
        <a:spcPct val="0"/>
      </a:spcAft>
      <a:buClr>
        <a:srgbClr val="000000"/>
      </a:buClr>
      <a:buSzPct val="100000"/>
      <a:buFont typeface="Times New Roman" panose="02020603050405020304" pitchFamily="18" charset="0"/>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320" y="84"/>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6" d="100"/>
          <a:sy n="86" d="100"/>
        </p:scale>
        <p:origin x="374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F6C10E-C444-460C-9B0E-40D3A395DF5E}"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E1EF238D-0065-4CCA-A713-697EBE138583}">
      <dgm:prSet phldrT="[Text]"/>
      <dgm:spPr/>
      <dgm:t>
        <a:bodyPr/>
        <a:lstStyle/>
        <a:p>
          <a:r>
            <a:rPr lang="en-US" dirty="0"/>
            <a:t>Rotarians Contribute to TRF</a:t>
          </a:r>
        </a:p>
      </dgm:t>
    </dgm:pt>
    <dgm:pt modelId="{D52EDEB1-6C2E-4A31-B04D-0ADE7FFED96E}" type="parTrans" cxnId="{85374888-E8CD-421E-B723-535BFEFC485A}">
      <dgm:prSet/>
      <dgm:spPr/>
      <dgm:t>
        <a:bodyPr/>
        <a:lstStyle/>
        <a:p>
          <a:endParaRPr lang="en-US"/>
        </a:p>
      </dgm:t>
    </dgm:pt>
    <dgm:pt modelId="{351A8031-CE49-40C2-A9EA-7DC3BE1B9119}" type="sibTrans" cxnId="{85374888-E8CD-421E-B723-535BFEFC485A}">
      <dgm:prSet/>
      <dgm:spPr/>
      <dgm:t>
        <a:bodyPr/>
        <a:lstStyle/>
        <a:p>
          <a:endParaRPr lang="en-US" dirty="0"/>
        </a:p>
      </dgm:t>
    </dgm:pt>
    <dgm:pt modelId="{510189DD-CAF7-4E34-9A9D-A5C524EA7110}">
      <dgm:prSet phldrT="[Text]"/>
      <dgm:spPr/>
      <dgm:t>
        <a:bodyPr/>
        <a:lstStyle/>
        <a:p>
          <a:r>
            <a:rPr lang="en-US" dirty="0"/>
            <a:t>Rotarians Spend TRF Funds</a:t>
          </a:r>
        </a:p>
      </dgm:t>
    </dgm:pt>
    <dgm:pt modelId="{8D4837D4-12F2-40A5-A6DA-DE70D7415210}" type="parTrans" cxnId="{E9046C86-919A-40B3-BC64-B766A9F02668}">
      <dgm:prSet/>
      <dgm:spPr/>
      <dgm:t>
        <a:bodyPr/>
        <a:lstStyle/>
        <a:p>
          <a:endParaRPr lang="en-US"/>
        </a:p>
      </dgm:t>
    </dgm:pt>
    <dgm:pt modelId="{E3C839AD-FF96-4ED9-9E24-9AADE6C840BD}" type="sibTrans" cxnId="{E9046C86-919A-40B3-BC64-B766A9F02668}">
      <dgm:prSet/>
      <dgm:spPr/>
      <dgm:t>
        <a:bodyPr/>
        <a:lstStyle/>
        <a:p>
          <a:endParaRPr lang="en-US" dirty="0"/>
        </a:p>
      </dgm:t>
    </dgm:pt>
    <dgm:pt modelId="{4F06F617-D43A-4FF2-82EB-5C08FEBEB00D}">
      <dgm:prSet phldrT="[Text]"/>
      <dgm:spPr/>
      <dgm:t>
        <a:bodyPr/>
        <a:lstStyle/>
        <a:p>
          <a:r>
            <a:rPr lang="en-US" dirty="0"/>
            <a:t>Rotarians Develop Projects</a:t>
          </a:r>
        </a:p>
      </dgm:t>
    </dgm:pt>
    <dgm:pt modelId="{F50C8C54-1E9F-4741-9401-A26B950D280A}" type="parTrans" cxnId="{2A005D01-01D1-4A05-A7DE-06A611D8AF6D}">
      <dgm:prSet/>
      <dgm:spPr/>
      <dgm:t>
        <a:bodyPr/>
        <a:lstStyle/>
        <a:p>
          <a:endParaRPr lang="en-US"/>
        </a:p>
      </dgm:t>
    </dgm:pt>
    <dgm:pt modelId="{A484F751-2AE6-4234-8D9F-BD29646FC706}" type="sibTrans" cxnId="{2A005D01-01D1-4A05-A7DE-06A611D8AF6D}">
      <dgm:prSet/>
      <dgm:spPr/>
      <dgm:t>
        <a:bodyPr/>
        <a:lstStyle/>
        <a:p>
          <a:endParaRPr lang="en-US" dirty="0"/>
        </a:p>
      </dgm:t>
    </dgm:pt>
    <dgm:pt modelId="{FE3BC6FE-09AD-46D0-9B76-BCF778DFBB93}" type="pres">
      <dgm:prSet presAssocID="{84F6C10E-C444-460C-9B0E-40D3A395DF5E}" presName="cycle" presStyleCnt="0">
        <dgm:presLayoutVars>
          <dgm:dir/>
          <dgm:resizeHandles val="exact"/>
        </dgm:presLayoutVars>
      </dgm:prSet>
      <dgm:spPr/>
    </dgm:pt>
    <dgm:pt modelId="{E19D9839-F54A-4923-88FB-B7062D7F227E}" type="pres">
      <dgm:prSet presAssocID="{E1EF238D-0065-4CCA-A713-697EBE138583}" presName="node" presStyleLbl="node1" presStyleIdx="0" presStyleCnt="3">
        <dgm:presLayoutVars>
          <dgm:bulletEnabled val="1"/>
        </dgm:presLayoutVars>
      </dgm:prSet>
      <dgm:spPr/>
    </dgm:pt>
    <dgm:pt modelId="{C796DE1F-0207-402B-AE46-639D5FA783C6}" type="pres">
      <dgm:prSet presAssocID="{351A8031-CE49-40C2-A9EA-7DC3BE1B9119}" presName="sibTrans" presStyleLbl="sibTrans2D1" presStyleIdx="0" presStyleCnt="3"/>
      <dgm:spPr/>
    </dgm:pt>
    <dgm:pt modelId="{846141D6-F771-4FC8-90DF-8125CD43CA0B}" type="pres">
      <dgm:prSet presAssocID="{351A8031-CE49-40C2-A9EA-7DC3BE1B9119}" presName="connectorText" presStyleLbl="sibTrans2D1" presStyleIdx="0" presStyleCnt="3"/>
      <dgm:spPr/>
    </dgm:pt>
    <dgm:pt modelId="{6BEA6FDC-5C78-469A-89EA-7F6C23D85CC6}" type="pres">
      <dgm:prSet presAssocID="{4F06F617-D43A-4FF2-82EB-5C08FEBEB00D}" presName="node" presStyleLbl="node1" presStyleIdx="1" presStyleCnt="3">
        <dgm:presLayoutVars>
          <dgm:bulletEnabled val="1"/>
        </dgm:presLayoutVars>
      </dgm:prSet>
      <dgm:spPr/>
    </dgm:pt>
    <dgm:pt modelId="{3A1E5D4A-11CD-407D-9B7E-CE2AAD8EE825}" type="pres">
      <dgm:prSet presAssocID="{A484F751-2AE6-4234-8D9F-BD29646FC706}" presName="sibTrans" presStyleLbl="sibTrans2D1" presStyleIdx="1" presStyleCnt="3"/>
      <dgm:spPr/>
    </dgm:pt>
    <dgm:pt modelId="{A9096B30-C5AD-4A97-B886-106C5A3EF51A}" type="pres">
      <dgm:prSet presAssocID="{A484F751-2AE6-4234-8D9F-BD29646FC706}" presName="connectorText" presStyleLbl="sibTrans2D1" presStyleIdx="1" presStyleCnt="3"/>
      <dgm:spPr/>
    </dgm:pt>
    <dgm:pt modelId="{689AB166-9E16-4D16-A4DB-87042B9D32B2}" type="pres">
      <dgm:prSet presAssocID="{510189DD-CAF7-4E34-9A9D-A5C524EA7110}" presName="node" presStyleLbl="node1" presStyleIdx="2" presStyleCnt="3">
        <dgm:presLayoutVars>
          <dgm:bulletEnabled val="1"/>
        </dgm:presLayoutVars>
      </dgm:prSet>
      <dgm:spPr/>
    </dgm:pt>
    <dgm:pt modelId="{46357B34-87B6-4619-8FE5-EF38442B544D}" type="pres">
      <dgm:prSet presAssocID="{E3C839AD-FF96-4ED9-9E24-9AADE6C840BD}" presName="sibTrans" presStyleLbl="sibTrans2D1" presStyleIdx="2" presStyleCnt="3"/>
      <dgm:spPr/>
    </dgm:pt>
    <dgm:pt modelId="{311062B2-E544-4D64-B093-22256817AB26}" type="pres">
      <dgm:prSet presAssocID="{E3C839AD-FF96-4ED9-9E24-9AADE6C840BD}" presName="connectorText" presStyleLbl="sibTrans2D1" presStyleIdx="2" presStyleCnt="3"/>
      <dgm:spPr/>
    </dgm:pt>
  </dgm:ptLst>
  <dgm:cxnLst>
    <dgm:cxn modelId="{2A005D01-01D1-4A05-A7DE-06A611D8AF6D}" srcId="{84F6C10E-C444-460C-9B0E-40D3A395DF5E}" destId="{4F06F617-D43A-4FF2-82EB-5C08FEBEB00D}" srcOrd="1" destOrd="0" parTransId="{F50C8C54-1E9F-4741-9401-A26B950D280A}" sibTransId="{A484F751-2AE6-4234-8D9F-BD29646FC706}"/>
    <dgm:cxn modelId="{FBB9B131-AA2C-4278-8138-AA412E3D87B4}" type="presOf" srcId="{E3C839AD-FF96-4ED9-9E24-9AADE6C840BD}" destId="{311062B2-E544-4D64-B093-22256817AB26}" srcOrd="1" destOrd="0" presId="urn:microsoft.com/office/officeart/2005/8/layout/cycle2"/>
    <dgm:cxn modelId="{BC023D37-1F14-4685-918F-71F3A6AA7BA2}" type="presOf" srcId="{510189DD-CAF7-4E34-9A9D-A5C524EA7110}" destId="{689AB166-9E16-4D16-A4DB-87042B9D32B2}" srcOrd="0" destOrd="0" presId="urn:microsoft.com/office/officeart/2005/8/layout/cycle2"/>
    <dgm:cxn modelId="{562DE74D-516B-4BDB-A864-CE94484F1E5A}" type="presOf" srcId="{4F06F617-D43A-4FF2-82EB-5C08FEBEB00D}" destId="{6BEA6FDC-5C78-469A-89EA-7F6C23D85CC6}" srcOrd="0" destOrd="0" presId="urn:microsoft.com/office/officeart/2005/8/layout/cycle2"/>
    <dgm:cxn modelId="{623B5750-491D-4692-A8AC-B46C80A0EBFC}" type="presOf" srcId="{351A8031-CE49-40C2-A9EA-7DC3BE1B9119}" destId="{C796DE1F-0207-402B-AE46-639D5FA783C6}" srcOrd="0" destOrd="0" presId="urn:microsoft.com/office/officeart/2005/8/layout/cycle2"/>
    <dgm:cxn modelId="{73037359-97AD-41BC-845C-9CBE98806A31}" type="presOf" srcId="{A484F751-2AE6-4234-8D9F-BD29646FC706}" destId="{A9096B30-C5AD-4A97-B886-106C5A3EF51A}" srcOrd="1" destOrd="0" presId="urn:microsoft.com/office/officeart/2005/8/layout/cycle2"/>
    <dgm:cxn modelId="{E9046C86-919A-40B3-BC64-B766A9F02668}" srcId="{84F6C10E-C444-460C-9B0E-40D3A395DF5E}" destId="{510189DD-CAF7-4E34-9A9D-A5C524EA7110}" srcOrd="2" destOrd="0" parTransId="{8D4837D4-12F2-40A5-A6DA-DE70D7415210}" sibTransId="{E3C839AD-FF96-4ED9-9E24-9AADE6C840BD}"/>
    <dgm:cxn modelId="{85374888-E8CD-421E-B723-535BFEFC485A}" srcId="{84F6C10E-C444-460C-9B0E-40D3A395DF5E}" destId="{E1EF238D-0065-4CCA-A713-697EBE138583}" srcOrd="0" destOrd="0" parTransId="{D52EDEB1-6C2E-4A31-B04D-0ADE7FFED96E}" sibTransId="{351A8031-CE49-40C2-A9EA-7DC3BE1B9119}"/>
    <dgm:cxn modelId="{39F3C98D-5D82-4067-B946-52A5D3F05B2C}" type="presOf" srcId="{A484F751-2AE6-4234-8D9F-BD29646FC706}" destId="{3A1E5D4A-11CD-407D-9B7E-CE2AAD8EE825}" srcOrd="0" destOrd="0" presId="urn:microsoft.com/office/officeart/2005/8/layout/cycle2"/>
    <dgm:cxn modelId="{AFD409AA-06B5-4BBF-84C7-CAD67AF8D16F}" type="presOf" srcId="{E3C839AD-FF96-4ED9-9E24-9AADE6C840BD}" destId="{46357B34-87B6-4619-8FE5-EF38442B544D}" srcOrd="0" destOrd="0" presId="urn:microsoft.com/office/officeart/2005/8/layout/cycle2"/>
    <dgm:cxn modelId="{6DE2FDDE-12F7-471E-9A32-1D3AC1C46EE8}" type="presOf" srcId="{84F6C10E-C444-460C-9B0E-40D3A395DF5E}" destId="{FE3BC6FE-09AD-46D0-9B76-BCF778DFBB93}" srcOrd="0" destOrd="0" presId="urn:microsoft.com/office/officeart/2005/8/layout/cycle2"/>
    <dgm:cxn modelId="{7A26ACF0-829C-43D3-B6F4-EF968FF206A7}" type="presOf" srcId="{E1EF238D-0065-4CCA-A713-697EBE138583}" destId="{E19D9839-F54A-4923-88FB-B7062D7F227E}" srcOrd="0" destOrd="0" presId="urn:microsoft.com/office/officeart/2005/8/layout/cycle2"/>
    <dgm:cxn modelId="{E31A43F2-AF8B-41EB-8C1A-F82531DA618D}" type="presOf" srcId="{351A8031-CE49-40C2-A9EA-7DC3BE1B9119}" destId="{846141D6-F771-4FC8-90DF-8125CD43CA0B}" srcOrd="1" destOrd="0" presId="urn:microsoft.com/office/officeart/2005/8/layout/cycle2"/>
    <dgm:cxn modelId="{941E06D7-98F6-460B-89E1-F6C246427DCA}" type="presParOf" srcId="{FE3BC6FE-09AD-46D0-9B76-BCF778DFBB93}" destId="{E19D9839-F54A-4923-88FB-B7062D7F227E}" srcOrd="0" destOrd="0" presId="urn:microsoft.com/office/officeart/2005/8/layout/cycle2"/>
    <dgm:cxn modelId="{34A476B6-6A2F-497F-A430-7CBE046FF91C}" type="presParOf" srcId="{FE3BC6FE-09AD-46D0-9B76-BCF778DFBB93}" destId="{C796DE1F-0207-402B-AE46-639D5FA783C6}" srcOrd="1" destOrd="0" presId="urn:microsoft.com/office/officeart/2005/8/layout/cycle2"/>
    <dgm:cxn modelId="{3C122618-939C-45A2-8C0E-E6C92F05103C}" type="presParOf" srcId="{C796DE1F-0207-402B-AE46-639D5FA783C6}" destId="{846141D6-F771-4FC8-90DF-8125CD43CA0B}" srcOrd="0" destOrd="0" presId="urn:microsoft.com/office/officeart/2005/8/layout/cycle2"/>
    <dgm:cxn modelId="{9A48FDB8-8449-4244-B600-BDE0D772D9FF}" type="presParOf" srcId="{FE3BC6FE-09AD-46D0-9B76-BCF778DFBB93}" destId="{6BEA6FDC-5C78-469A-89EA-7F6C23D85CC6}" srcOrd="2" destOrd="0" presId="urn:microsoft.com/office/officeart/2005/8/layout/cycle2"/>
    <dgm:cxn modelId="{07367735-5369-4E4B-AE7B-DC0B7CD23058}" type="presParOf" srcId="{FE3BC6FE-09AD-46D0-9B76-BCF778DFBB93}" destId="{3A1E5D4A-11CD-407D-9B7E-CE2AAD8EE825}" srcOrd="3" destOrd="0" presId="urn:microsoft.com/office/officeart/2005/8/layout/cycle2"/>
    <dgm:cxn modelId="{AE79E801-F3F8-40FB-B604-5D1B2572E16C}" type="presParOf" srcId="{3A1E5D4A-11CD-407D-9B7E-CE2AAD8EE825}" destId="{A9096B30-C5AD-4A97-B886-106C5A3EF51A}" srcOrd="0" destOrd="0" presId="urn:microsoft.com/office/officeart/2005/8/layout/cycle2"/>
    <dgm:cxn modelId="{74E5D927-1C6A-414D-98C8-E39F8BE742F2}" type="presParOf" srcId="{FE3BC6FE-09AD-46D0-9B76-BCF778DFBB93}" destId="{689AB166-9E16-4D16-A4DB-87042B9D32B2}" srcOrd="4" destOrd="0" presId="urn:microsoft.com/office/officeart/2005/8/layout/cycle2"/>
    <dgm:cxn modelId="{0FCA3811-92FF-481A-A33E-A30869BF852A}" type="presParOf" srcId="{FE3BC6FE-09AD-46D0-9B76-BCF778DFBB93}" destId="{46357B34-87B6-4619-8FE5-EF38442B544D}" srcOrd="5" destOrd="0" presId="urn:microsoft.com/office/officeart/2005/8/layout/cycle2"/>
    <dgm:cxn modelId="{FDD91DD0-FAFF-4F33-91F0-CDE798BB6F2D}" type="presParOf" srcId="{46357B34-87B6-4619-8FE5-EF38442B544D}" destId="{311062B2-E544-4D64-B093-22256817AB26}"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D9839-F54A-4923-88FB-B7062D7F227E}">
      <dsp:nvSpPr>
        <dsp:cNvPr id="0" name=""/>
        <dsp:cNvSpPr/>
      </dsp:nvSpPr>
      <dsp:spPr>
        <a:xfrm>
          <a:off x="2338740" y="1200"/>
          <a:ext cx="1951918" cy="195191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Rotarians Contribute to TRF</a:t>
          </a:r>
        </a:p>
      </dsp:txBody>
      <dsp:txXfrm>
        <a:off x="2624592" y="287052"/>
        <a:ext cx="1380214" cy="1380214"/>
      </dsp:txXfrm>
    </dsp:sp>
    <dsp:sp modelId="{C796DE1F-0207-402B-AE46-639D5FA783C6}">
      <dsp:nvSpPr>
        <dsp:cNvPr id="0" name=""/>
        <dsp:cNvSpPr/>
      </dsp:nvSpPr>
      <dsp:spPr>
        <a:xfrm rot="3600000">
          <a:off x="3780568" y="1905747"/>
          <a:ext cx="520847" cy="6587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3819632" y="1969841"/>
        <a:ext cx="364593" cy="395264"/>
      </dsp:txXfrm>
    </dsp:sp>
    <dsp:sp modelId="{6BEA6FDC-5C78-469A-89EA-7F6C23D85CC6}">
      <dsp:nvSpPr>
        <dsp:cNvPr id="0" name=""/>
        <dsp:cNvSpPr/>
      </dsp:nvSpPr>
      <dsp:spPr>
        <a:xfrm>
          <a:off x="3806065" y="2542681"/>
          <a:ext cx="1951918" cy="195191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Rotarians Develop Projects</a:t>
          </a:r>
        </a:p>
      </dsp:txBody>
      <dsp:txXfrm>
        <a:off x="4091917" y="2828533"/>
        <a:ext cx="1380214" cy="1380214"/>
      </dsp:txXfrm>
    </dsp:sp>
    <dsp:sp modelId="{3A1E5D4A-11CD-407D-9B7E-CE2AAD8EE825}">
      <dsp:nvSpPr>
        <dsp:cNvPr id="0" name=""/>
        <dsp:cNvSpPr/>
      </dsp:nvSpPr>
      <dsp:spPr>
        <a:xfrm rot="10800000">
          <a:off x="3069017" y="3189254"/>
          <a:ext cx="520847" cy="6587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rot="10800000">
        <a:off x="3225271" y="3321008"/>
        <a:ext cx="364593" cy="395264"/>
      </dsp:txXfrm>
    </dsp:sp>
    <dsp:sp modelId="{689AB166-9E16-4D16-A4DB-87042B9D32B2}">
      <dsp:nvSpPr>
        <dsp:cNvPr id="0" name=""/>
        <dsp:cNvSpPr/>
      </dsp:nvSpPr>
      <dsp:spPr>
        <a:xfrm>
          <a:off x="871416" y="2542681"/>
          <a:ext cx="1951918" cy="195191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Rotarians Spend TRF Funds</a:t>
          </a:r>
        </a:p>
      </dsp:txBody>
      <dsp:txXfrm>
        <a:off x="1157268" y="2828533"/>
        <a:ext cx="1380214" cy="1380214"/>
      </dsp:txXfrm>
    </dsp:sp>
    <dsp:sp modelId="{46357B34-87B6-4619-8FE5-EF38442B544D}">
      <dsp:nvSpPr>
        <dsp:cNvPr id="0" name=""/>
        <dsp:cNvSpPr/>
      </dsp:nvSpPr>
      <dsp:spPr>
        <a:xfrm rot="18000000">
          <a:off x="2313243" y="1931279"/>
          <a:ext cx="520847" cy="65877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a:off x="2352307" y="2130693"/>
        <a:ext cx="364593" cy="39526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764A8E-FCD0-4DC5-B325-67260ABF7BAB}"/>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D88D7DC-0E3A-4D6C-86E0-16FC2E7001EA}"/>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2C2EC4E3-0498-4989-83C1-A057EB7B5A0F}" type="datetimeFigureOut">
              <a:rPr lang="en-US" smtClean="0"/>
              <a:t>5/28/2022</a:t>
            </a:fld>
            <a:endParaRPr lang="en-US" dirty="0"/>
          </a:p>
        </p:txBody>
      </p:sp>
      <p:sp>
        <p:nvSpPr>
          <p:cNvPr id="4" name="Footer Placeholder 3">
            <a:extLst>
              <a:ext uri="{FF2B5EF4-FFF2-40B4-BE49-F238E27FC236}">
                <a16:creationId xmlns:a16="http://schemas.microsoft.com/office/drawing/2014/main" id="{5895917E-2A15-4B5A-BDA5-3C71180773CB}"/>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D8C89D-625D-43B9-9837-5A7BEDFA1112}"/>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DBC81DDD-DF1A-4E36-8A1B-81F555E5A912}" type="slidenum">
              <a:rPr lang="en-US" smtClean="0"/>
              <a:t>‹#›</a:t>
            </a:fld>
            <a:endParaRPr lang="en-US" dirty="0"/>
          </a:p>
        </p:txBody>
      </p:sp>
    </p:spTree>
    <p:extLst>
      <p:ext uri="{BB962C8B-B14F-4D97-AF65-F5344CB8AC3E}">
        <p14:creationId xmlns:p14="http://schemas.microsoft.com/office/powerpoint/2010/main" val="9587806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a:extLst>
              <a:ext uri="{FF2B5EF4-FFF2-40B4-BE49-F238E27FC236}">
                <a16:creationId xmlns:a16="http://schemas.microsoft.com/office/drawing/2014/main" id="{6162379E-7CAC-4798-BCBF-590CBD315AF0}"/>
              </a:ext>
            </a:extLst>
          </p:cNvPr>
          <p:cNvSpPr>
            <a:spLocks noGrp="1" noRot="1" noChangeAspect="1" noChangeArrowheads="1"/>
          </p:cNvSpPr>
          <p:nvPr>
            <p:ph type="sldImg"/>
          </p:nvPr>
        </p:nvSpPr>
        <p:spPr bwMode="auto">
          <a:xfrm>
            <a:off x="1371600" y="763588"/>
            <a:ext cx="5027613" cy="377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4098" name="Rectangle 2">
            <a:extLst>
              <a:ext uri="{FF2B5EF4-FFF2-40B4-BE49-F238E27FC236}">
                <a16:creationId xmlns:a16="http://schemas.microsoft.com/office/drawing/2014/main" id="{24BC5F5F-2A7F-467F-BEBD-CE8321DEEE28}"/>
              </a:ext>
            </a:extLst>
          </p:cNvPr>
          <p:cNvSpPr>
            <a:spLocks noGrp="1" noChangeArrowheads="1"/>
          </p:cNvSpPr>
          <p:nvPr>
            <p:ph type="body"/>
          </p:nvPr>
        </p:nvSpPr>
        <p:spPr bwMode="auto">
          <a:xfrm>
            <a:off x="777875" y="4776788"/>
            <a:ext cx="6216650"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a:p>
        </p:txBody>
      </p:sp>
      <p:sp>
        <p:nvSpPr>
          <p:cNvPr id="4099" name="Rectangle 3">
            <a:extLst>
              <a:ext uri="{FF2B5EF4-FFF2-40B4-BE49-F238E27FC236}">
                <a16:creationId xmlns:a16="http://schemas.microsoft.com/office/drawing/2014/main" id="{1258ABFA-C4A3-4EBD-9626-50A2C8AC0F2C}"/>
              </a:ext>
            </a:extLst>
          </p:cNvPr>
          <p:cNvSpPr>
            <a:spLocks noGrp="1" noChangeArrowheads="1"/>
          </p:cNvSpPr>
          <p:nvPr>
            <p:ph type="hdr"/>
          </p:nvPr>
        </p:nvSpPr>
        <p:spPr bwMode="auto">
          <a:xfrm>
            <a:off x="0" y="0"/>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endParaRPr lang="en-US" altLang="en-US" dirty="0"/>
          </a:p>
        </p:txBody>
      </p:sp>
      <p:sp>
        <p:nvSpPr>
          <p:cNvPr id="4100" name="Rectangle 4">
            <a:extLst>
              <a:ext uri="{FF2B5EF4-FFF2-40B4-BE49-F238E27FC236}">
                <a16:creationId xmlns:a16="http://schemas.microsoft.com/office/drawing/2014/main" id="{3CBDABAC-6255-436F-91C5-B7B4C2231BF0}"/>
              </a:ext>
            </a:extLst>
          </p:cNvPr>
          <p:cNvSpPr>
            <a:spLocks noGrp="1" noChangeArrowheads="1"/>
          </p:cNvSpPr>
          <p:nvPr>
            <p:ph type="dt"/>
          </p:nvPr>
        </p:nvSpPr>
        <p:spPr bwMode="auto">
          <a:xfrm>
            <a:off x="4398963" y="0"/>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endParaRPr lang="en-US" altLang="en-US" dirty="0"/>
          </a:p>
        </p:txBody>
      </p:sp>
      <p:sp>
        <p:nvSpPr>
          <p:cNvPr id="4101" name="Rectangle 5">
            <a:extLst>
              <a:ext uri="{FF2B5EF4-FFF2-40B4-BE49-F238E27FC236}">
                <a16:creationId xmlns:a16="http://schemas.microsoft.com/office/drawing/2014/main" id="{DBF7F933-FFC8-4737-80FB-E0BA7C7B4545}"/>
              </a:ext>
            </a:extLst>
          </p:cNvPr>
          <p:cNvSpPr>
            <a:spLocks noGrp="1" noChangeArrowheads="1"/>
          </p:cNvSpPr>
          <p:nvPr>
            <p:ph type="ftr"/>
          </p:nvPr>
        </p:nvSpPr>
        <p:spPr bwMode="auto">
          <a:xfrm>
            <a:off x="0"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endParaRPr lang="en-US" altLang="en-US" dirty="0"/>
          </a:p>
        </p:txBody>
      </p:sp>
      <p:sp>
        <p:nvSpPr>
          <p:cNvPr id="4102" name="Rectangle 6">
            <a:extLst>
              <a:ext uri="{FF2B5EF4-FFF2-40B4-BE49-F238E27FC236}">
                <a16:creationId xmlns:a16="http://schemas.microsoft.com/office/drawing/2014/main" id="{0E4D1CBE-2488-4B1B-BD4B-6531CBBE158A}"/>
              </a:ext>
            </a:extLst>
          </p:cNvPr>
          <p:cNvSpPr>
            <a:spLocks noGrp="1" noChangeArrowheads="1"/>
          </p:cNvSpPr>
          <p:nvPr>
            <p:ph type="sldNum"/>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anose="02020603050405020304" pitchFamily="18" charset="0"/>
                <a:cs typeface="Lucida Sans Unicode" panose="020B0602030504020204" pitchFamily="34" charset="0"/>
              </a:defRPr>
            </a:lvl1pPr>
          </a:lstStyle>
          <a:p>
            <a:fld id="{D8BF63F0-6F62-48BD-ADD4-B557EF7B51DB}"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9DF813C1-4276-4C89-A89A-A6708D7E2F16}"/>
              </a:ext>
            </a:extLst>
          </p:cNvPr>
          <p:cNvSpPr>
            <a:spLocks noGrp="1" noChangeArrowheads="1"/>
          </p:cNvSpPr>
          <p:nvPr>
            <p:ph type="sldNum"/>
          </p:nvPr>
        </p:nvSpPr>
        <p:spPr>
          <a:ln/>
        </p:spPr>
        <p:txBody>
          <a:bodyPr/>
          <a:lstStyle/>
          <a:p>
            <a:fld id="{082595E2-72EA-442C-9D57-F0247782A76D}" type="slidenum">
              <a:rPr lang="en-US" altLang="en-US"/>
              <a:pPr/>
              <a:t>1</a:t>
            </a:fld>
            <a:endParaRPr lang="en-US" altLang="en-US" dirty="0"/>
          </a:p>
        </p:txBody>
      </p:sp>
      <p:sp>
        <p:nvSpPr>
          <p:cNvPr id="28673" name="Text Box 1">
            <a:extLst>
              <a:ext uri="{FF2B5EF4-FFF2-40B4-BE49-F238E27FC236}">
                <a16:creationId xmlns:a16="http://schemas.microsoft.com/office/drawing/2014/main" id="{327B6F74-3287-4121-901D-6C89DC935869}"/>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6AA2216A-3EAD-4B02-A8B2-93B70C704FEB}" type="slidenum">
              <a:rPr lang="en-US" altLang="en-US" sz="1400"/>
              <a:pPr/>
              <a:t>1</a:t>
            </a:fld>
            <a:endParaRPr lang="en-US" altLang="en-US" sz="1400" dirty="0"/>
          </a:p>
        </p:txBody>
      </p:sp>
      <p:sp>
        <p:nvSpPr>
          <p:cNvPr id="28674" name="Rectangle 2">
            <a:extLst>
              <a:ext uri="{FF2B5EF4-FFF2-40B4-BE49-F238E27FC236}">
                <a16:creationId xmlns:a16="http://schemas.microsoft.com/office/drawing/2014/main" id="{68B93537-E14F-4902-B9BE-E0DA93C3FB9E}"/>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5" name="Text Box 3">
            <a:extLst>
              <a:ext uri="{FF2B5EF4-FFF2-40B4-BE49-F238E27FC236}">
                <a16:creationId xmlns:a16="http://schemas.microsoft.com/office/drawing/2014/main" id="{AA620565-137C-4406-A22B-645939BA6C9D}"/>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2725" eaLnBrk="1">
              <a:spcBef>
                <a:spcPct val="0"/>
              </a:spcBef>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Welcome Message</a:t>
            </a:r>
          </a:p>
        </p:txBody>
      </p:sp>
      <p:sp>
        <p:nvSpPr>
          <p:cNvPr id="28676" name="Rectangle 4">
            <a:extLst>
              <a:ext uri="{FF2B5EF4-FFF2-40B4-BE49-F238E27FC236}">
                <a16:creationId xmlns:a16="http://schemas.microsoft.com/office/drawing/2014/main" id="{B3B7BD1E-969E-4C6A-9465-76E5EA268D83}"/>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BE8352F8-DD40-4F85-9BF1-BD362B0F09B1}" type="slidenum">
              <a:rPr lang="en-US" altLang="en-US">
                <a:latin typeface="+mn-lt" charset="0"/>
              </a:rPr>
              <a:pPr hangingPunct="1">
                <a:lnSpc>
                  <a:spcPct val="100000"/>
                </a:lnSpc>
              </a:pPr>
              <a:t>1</a:t>
            </a:fld>
            <a:endParaRPr lang="en-US" altLang="en-US" dirty="0">
              <a:latin typeface="+mn-lt"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EF36E29E-27FF-4644-A378-F2F06B4BC8CB}"/>
              </a:ext>
            </a:extLst>
          </p:cNvPr>
          <p:cNvSpPr>
            <a:spLocks noGrp="1" noChangeArrowheads="1"/>
          </p:cNvSpPr>
          <p:nvPr>
            <p:ph type="sldNum"/>
          </p:nvPr>
        </p:nvSpPr>
        <p:spPr>
          <a:ln/>
        </p:spPr>
        <p:txBody>
          <a:body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B74B4B7E-30E5-4517-B34B-16B9221156B2}" type="slidenum">
              <a:rPr kumimoji="0" lang="en-US" altLang="en-US" sz="14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10</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14337" name="Rectangle 1">
            <a:extLst>
              <a:ext uri="{FF2B5EF4-FFF2-40B4-BE49-F238E27FC236}">
                <a16:creationId xmlns:a16="http://schemas.microsoft.com/office/drawing/2014/main" id="{EFFE6B14-2711-4671-BB88-E886EA9497DF}"/>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8" name="Rectangle 2">
            <a:extLst>
              <a:ext uri="{FF2B5EF4-FFF2-40B4-BE49-F238E27FC236}">
                <a16:creationId xmlns:a16="http://schemas.microsoft.com/office/drawing/2014/main" id="{FE97269A-D73A-4CC2-998E-F37366EBE391}"/>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14339" name="Text Box 3">
            <a:extLst>
              <a:ext uri="{FF2B5EF4-FFF2-40B4-BE49-F238E27FC236}">
                <a16:creationId xmlns:a16="http://schemas.microsoft.com/office/drawing/2014/main" id="{AF1D214A-F5C5-429D-81E1-64780070BD80}"/>
              </a:ext>
            </a:extLst>
          </p:cNvPr>
          <p:cNvSpPr txBox="1">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00EB9790-16CE-4F53-8C67-FD1B217BC4C7}"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icrosoft YaHei" panose="020B0503020204020204" pitchFamily="34" charset="-122"/>
                <a:cs typeface="+mn-cs"/>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10</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B0936-A299-40F2-A345-9E79BAA43F3C}" type="slidenum">
              <a:rPr kumimoji="0" lang="en-US" sz="1200" b="0" i="0" u="none" strike="noStrike" kern="1200" cap="none" spc="0" normalizeH="0" baseline="0" noProof="0" smtClean="0">
                <a:ln>
                  <a:noFill/>
                </a:ln>
                <a:solidFill>
                  <a:prstClr val="black"/>
                </a:solidFill>
                <a:effectLst/>
                <a:uLnTx/>
                <a:uFillTx/>
                <a:latin typeface="Calibri"/>
                <a:ea typeface="Microsoft YaHei" panose="020B0503020204020204" pitchFamily="34" charset="-122"/>
                <a:cs typeface="Lucida Sans Unicode" panose="020B0602030504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icrosoft YaHei" panose="020B0503020204020204" pitchFamily="34" charset="-122"/>
              <a:cs typeface="Lucida Sans Unicode" panose="020B0602030504020204" pitchFamily="34" charset="0"/>
            </a:endParaRPr>
          </a:p>
        </p:txBody>
      </p:sp>
    </p:spTree>
    <p:extLst>
      <p:ext uri="{BB962C8B-B14F-4D97-AF65-F5344CB8AC3E}">
        <p14:creationId xmlns:p14="http://schemas.microsoft.com/office/powerpoint/2010/main" val="1964722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B0936-A299-40F2-A345-9E79BAA43F3C}" type="slidenum">
              <a:rPr kumimoji="0" lang="en-US" sz="1200" b="0" i="0" u="none" strike="noStrike" kern="1200" cap="none" spc="0" normalizeH="0" baseline="0" noProof="0" smtClean="0">
                <a:ln>
                  <a:noFill/>
                </a:ln>
                <a:solidFill>
                  <a:prstClr val="black"/>
                </a:solidFill>
                <a:effectLst/>
                <a:uLnTx/>
                <a:uFillTx/>
                <a:latin typeface="Calibri"/>
                <a:ea typeface="Microsoft YaHei" panose="020B0503020204020204" pitchFamily="34" charset="-122"/>
                <a:cs typeface="Lucida Sans Unicode" panose="020B0602030504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icrosoft YaHei" panose="020B0503020204020204" pitchFamily="34" charset="-122"/>
              <a:cs typeface="Lucida Sans Unicode" panose="020B0602030504020204" pitchFamily="34" charset="0"/>
            </a:endParaRPr>
          </a:p>
        </p:txBody>
      </p:sp>
    </p:spTree>
    <p:extLst>
      <p:ext uri="{BB962C8B-B14F-4D97-AF65-F5344CB8AC3E}">
        <p14:creationId xmlns:p14="http://schemas.microsoft.com/office/powerpoint/2010/main" val="1387289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ctangle 6">
            <a:extLst>
              <a:ext uri="{FF2B5EF4-FFF2-40B4-BE49-F238E27FC236}">
                <a16:creationId xmlns:a16="http://schemas.microsoft.com/office/drawing/2014/main" id="{C7A69675-B735-4318-8623-230E3BA61DCA}"/>
              </a:ext>
            </a:extLst>
          </p:cNvPr>
          <p:cNvSpPr>
            <a:spLocks noGrp="1" noChangeArrowheads="1"/>
          </p:cNvSpPr>
          <p:nvPr>
            <p:ph type="sldNum"/>
          </p:nvPr>
        </p:nvSpPr>
        <p:spPr>
          <a:ln/>
        </p:spPr>
        <p:txBody>
          <a:body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CB36935A-1F6C-494D-9B3E-54BE37B72ACB}" type="slidenum">
              <a:rPr kumimoji="0" lang="en-US" altLang="en-US" sz="14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16385" name="Rectangle 1">
            <a:extLst>
              <a:ext uri="{FF2B5EF4-FFF2-40B4-BE49-F238E27FC236}">
                <a16:creationId xmlns:a16="http://schemas.microsoft.com/office/drawing/2014/main" id="{3718F508-37D5-4249-BA64-0CC9181A9854}"/>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6" name="Rectangle 2">
            <a:extLst>
              <a:ext uri="{FF2B5EF4-FFF2-40B4-BE49-F238E27FC236}">
                <a16:creationId xmlns:a16="http://schemas.microsoft.com/office/drawing/2014/main" id="{E02EFC85-EAAC-4A84-B56D-F0AF8D842EC2}"/>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16387" name="Text Box 3">
            <a:extLst>
              <a:ext uri="{FF2B5EF4-FFF2-40B4-BE49-F238E27FC236}">
                <a16:creationId xmlns:a16="http://schemas.microsoft.com/office/drawing/2014/main" id="{FD7CD44A-A6E9-4F89-8966-CAEF6A040F84}"/>
              </a:ext>
            </a:extLst>
          </p:cNvPr>
          <p:cNvSpPr txBox="1">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1401027-424E-422C-A098-5CF8AC337139}"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icrosoft YaHei" panose="020B0503020204020204" pitchFamily="34" charset="-122"/>
                <a:cs typeface="+mn-cs"/>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13</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2328692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B0936-A299-40F2-A345-9E79BAA43F3C}" type="slidenum">
              <a:rPr kumimoji="0" lang="en-US" sz="1200" b="0" i="0" u="none" strike="noStrike" kern="1200" cap="none" spc="0" normalizeH="0" baseline="0" noProof="0" smtClean="0">
                <a:ln>
                  <a:noFill/>
                </a:ln>
                <a:solidFill>
                  <a:prstClr val="black"/>
                </a:solidFill>
                <a:effectLst/>
                <a:uLnTx/>
                <a:uFillTx/>
                <a:latin typeface="Calibri"/>
                <a:ea typeface="Microsoft YaHei" panose="020B0503020204020204" pitchFamily="34" charset="-122"/>
                <a:cs typeface="Lucida Sans Unicode" panose="020B0602030504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icrosoft YaHei" panose="020B0503020204020204" pitchFamily="34" charset="-122"/>
              <a:cs typeface="Lucida Sans Unicode" panose="020B0602030504020204" pitchFamily="34" charset="0"/>
            </a:endParaRPr>
          </a:p>
        </p:txBody>
      </p:sp>
    </p:spTree>
    <p:extLst>
      <p:ext uri="{BB962C8B-B14F-4D97-AF65-F5344CB8AC3E}">
        <p14:creationId xmlns:p14="http://schemas.microsoft.com/office/powerpoint/2010/main" val="2093912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B0936-A299-40F2-A345-9E79BAA43F3C}" type="slidenum">
              <a:rPr kumimoji="0" lang="en-US" sz="1200" b="0" i="0" u="none" strike="noStrike" kern="1200" cap="none" spc="0" normalizeH="0" baseline="0" noProof="0" smtClean="0">
                <a:ln>
                  <a:noFill/>
                </a:ln>
                <a:solidFill>
                  <a:prstClr val="black"/>
                </a:solidFill>
                <a:effectLst/>
                <a:uLnTx/>
                <a:uFillTx/>
                <a:latin typeface="Calibri"/>
                <a:ea typeface="Microsoft YaHei" panose="020B0503020204020204" pitchFamily="34" charset="-122"/>
                <a:cs typeface="Lucida Sans Unicode" panose="020B0602030504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icrosoft YaHei" panose="020B0503020204020204" pitchFamily="34" charset="-122"/>
              <a:cs typeface="Lucida Sans Unicode" panose="020B0602030504020204" pitchFamily="34" charset="0"/>
            </a:endParaRPr>
          </a:p>
        </p:txBody>
      </p:sp>
    </p:spTree>
    <p:extLst>
      <p:ext uri="{BB962C8B-B14F-4D97-AF65-F5344CB8AC3E}">
        <p14:creationId xmlns:p14="http://schemas.microsoft.com/office/powerpoint/2010/main" val="359079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B0936-A299-40F2-A345-9E79BAA43F3C}" type="slidenum">
              <a:rPr kumimoji="0" lang="en-US" sz="1200" b="0" i="0" u="none" strike="noStrike" kern="1200" cap="none" spc="0" normalizeH="0" baseline="0" noProof="0" smtClean="0">
                <a:ln>
                  <a:noFill/>
                </a:ln>
                <a:solidFill>
                  <a:prstClr val="black"/>
                </a:solidFill>
                <a:effectLst/>
                <a:uLnTx/>
                <a:uFillTx/>
                <a:latin typeface="Calibri"/>
                <a:ea typeface="Microsoft YaHei" panose="020B0503020204020204" pitchFamily="34" charset="-122"/>
                <a:cs typeface="Lucida Sans Unicode" panose="020B0602030504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icrosoft YaHei" panose="020B0503020204020204" pitchFamily="34" charset="-122"/>
              <a:cs typeface="Lucida Sans Unicode" panose="020B0602030504020204" pitchFamily="34" charset="0"/>
            </a:endParaRPr>
          </a:p>
        </p:txBody>
      </p:sp>
    </p:spTree>
    <p:extLst>
      <p:ext uri="{BB962C8B-B14F-4D97-AF65-F5344CB8AC3E}">
        <p14:creationId xmlns:p14="http://schemas.microsoft.com/office/powerpoint/2010/main" val="4324354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BAB0936-A299-40F2-A345-9E79BAA43F3C}" type="slidenum">
              <a:rPr kumimoji="0" lang="en-US" sz="1200" b="0" i="0" u="none" strike="noStrike" kern="1200" cap="none" spc="0" normalizeH="0" baseline="0" noProof="0" smtClean="0">
                <a:ln>
                  <a:noFill/>
                </a:ln>
                <a:solidFill>
                  <a:prstClr val="black"/>
                </a:solidFill>
                <a:effectLst/>
                <a:uLnTx/>
                <a:uFillTx/>
                <a:latin typeface="Calibri"/>
                <a:ea typeface="Microsoft YaHei" panose="020B0503020204020204" pitchFamily="34" charset="-122"/>
                <a:cs typeface="Lucida Sans Unicode" panose="020B0602030504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icrosoft YaHei" panose="020B0503020204020204" pitchFamily="34" charset="-122"/>
              <a:cs typeface="Lucida Sans Unicode" panose="020B0602030504020204" pitchFamily="34" charset="0"/>
            </a:endParaRPr>
          </a:p>
        </p:txBody>
      </p:sp>
    </p:spTree>
    <p:extLst>
      <p:ext uri="{BB962C8B-B14F-4D97-AF65-F5344CB8AC3E}">
        <p14:creationId xmlns:p14="http://schemas.microsoft.com/office/powerpoint/2010/main" val="3887147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699D980F-9426-4555-8BD2-33D1C1D8100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A4625BB6-F847-4290-BBE5-F59718076220}"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20</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36867" name="Rectangle 1">
            <a:extLst>
              <a:ext uri="{FF2B5EF4-FFF2-40B4-BE49-F238E27FC236}">
                <a16:creationId xmlns:a16="http://schemas.microsoft.com/office/drawing/2014/main" id="{CD97E3CC-3FD3-42D4-95B8-62D5E3B31E5B}"/>
              </a:ext>
            </a:extLst>
          </p:cNvPr>
          <p:cNvSpPr txBox="1">
            <a:spLocks noGrp="1" noRot="1" noChangeAspect="1" noChangeArrowheads="1" noTextEdit="1"/>
          </p:cNvSpPr>
          <p:nvPr>
            <p:ph type="sldImg"/>
          </p:nvPr>
        </p:nvSpPr>
        <p:spPr>
          <a:xfrm>
            <a:off x="1181100" y="696913"/>
            <a:ext cx="4648200" cy="34861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Text Box 2">
            <a:extLst>
              <a:ext uri="{FF2B5EF4-FFF2-40B4-BE49-F238E27FC236}">
                <a16:creationId xmlns:a16="http://schemas.microsoft.com/office/drawing/2014/main" id="{0E7AB983-3EEB-4792-BB61-A44D820659F2}"/>
              </a:ext>
            </a:extLst>
          </p:cNvPr>
          <p:cNvSpPr txBox="1">
            <a:spLocks noGrp="1" noChangeArrowheads="1"/>
          </p:cNvSpPr>
          <p:nvPr>
            <p:ph type="body" idx="1"/>
          </p:nvPr>
        </p:nvSpPr>
        <p:spPr>
          <a:xfrm>
            <a:off x="701675" y="4416425"/>
            <a:ext cx="5608638"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endParaRPr lang="en-US" altLang="en-US" sz="2000" dirty="0">
              <a:latin typeface="Georgia" panose="02040502050405020303" pitchFamily="18" charset="0"/>
              <a:ea typeface="SimSun" panose="02010600030101010101" pitchFamily="2" charset="-122"/>
            </a:endParaRP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r>
              <a:rPr lang="en-US" altLang="en-US" sz="2000" dirty="0">
                <a:latin typeface="Georgia" panose="02040502050405020303" pitchFamily="18" charset="0"/>
                <a:ea typeface="SimSun" panose="02010600030101010101" pitchFamily="2" charset="-122"/>
              </a:rPr>
              <a:t>Now that you know why it’s important to support the Annual Fund, here are a few ideas for helping your club have a strong Annual Fund. </a:t>
            </a: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endParaRPr lang="en-US" altLang="en-US" sz="2000" b="1" dirty="0">
              <a:latin typeface="Georgia" panose="02040502050405020303" pitchFamily="18" charset="0"/>
              <a:ea typeface="SimSun" panose="02010600030101010101" pitchFamily="2" charset="-122"/>
            </a:endParaRP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r>
              <a:rPr lang="en-US" altLang="en-US" sz="2000" b="1" dirty="0">
                <a:latin typeface="Georgia" panose="02040502050405020303" pitchFamily="18" charset="0"/>
                <a:ea typeface="SimSun" panose="02010600030101010101" pitchFamily="2" charset="-122"/>
              </a:rPr>
              <a:t>1. Set fundraising goals: </a:t>
            </a:r>
            <a:r>
              <a:rPr lang="en-US" altLang="en-US" sz="2000" dirty="0">
                <a:latin typeface="Georgia" panose="02040502050405020303" pitchFamily="18" charset="0"/>
                <a:ea typeface="SimSun" panose="02010600030101010101" pitchFamily="2" charset="-122"/>
              </a:rPr>
              <a:t>Clubs that set a goal achieve higher levels of giving than clubs that do not. Consider setting at minimum an Annual Fund and PolioPlus goal. </a:t>
            </a: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endParaRPr lang="en-US" altLang="en-US" sz="2000" b="1" dirty="0">
              <a:latin typeface="Georgia" panose="02040502050405020303" pitchFamily="18" charset="0"/>
              <a:ea typeface="SimSun" panose="02010600030101010101" pitchFamily="2" charset="-122"/>
            </a:endParaRP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r>
              <a:rPr lang="en-US" altLang="en-US" sz="2000" b="1" dirty="0">
                <a:latin typeface="Georgia" panose="02040502050405020303" pitchFamily="18" charset="0"/>
                <a:ea typeface="SimSun" panose="02010600030101010101" pitchFamily="2" charset="-122"/>
              </a:rPr>
              <a:t>2. Engage new members: </a:t>
            </a:r>
            <a:r>
              <a:rPr lang="en-US" altLang="en-US" sz="2000" dirty="0">
                <a:latin typeface="Georgia" panose="02040502050405020303" pitchFamily="18" charset="0"/>
                <a:ea typeface="SimSun" panose="02010600030101010101" pitchFamily="2" charset="-122"/>
              </a:rPr>
              <a:t>Connect your new members with our Foundation’s good works by sharing videos, images, and statistics that show the Foundation at work. Ask new members to participate in a Foundation-funded project or invite them to support the Foundation through Rotary Direct, the Foundation’s recurring giving program.</a:t>
            </a: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endParaRPr lang="en-US" altLang="en-US" sz="2000" dirty="0">
              <a:latin typeface="Georgia" panose="02040502050405020303" pitchFamily="18" charset="0"/>
              <a:ea typeface="SimSun" panose="02010600030101010101" pitchFamily="2" charset="-122"/>
            </a:endParaRP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r>
              <a:rPr lang="en-US" altLang="en-US" sz="2000" b="1" dirty="0">
                <a:latin typeface="Georgia" panose="02040502050405020303" pitchFamily="18" charset="0"/>
                <a:ea typeface="SimSun" panose="02010600030101010101" pitchFamily="2" charset="-122"/>
              </a:rPr>
              <a:t>3. Hold an area of focus fundraiser: </a:t>
            </a:r>
            <a:r>
              <a:rPr lang="en-US" altLang="en-US" sz="2000" dirty="0">
                <a:latin typeface="Georgia" panose="02040502050405020303" pitchFamily="18" charset="0"/>
                <a:ea typeface="SimSun" panose="02010600030101010101" pitchFamily="2" charset="-122"/>
              </a:rPr>
              <a:t>Let your community know about the great work of Rotary by holding a fundraiser for one of our six areas of focus. This is a great opportunity to give an update about a project that your district or club is doing in one of the six areas of focus. For fundraising ideas, visit the Fundraising page in the Learning &amp; Reference section of My Rotary. </a:t>
            </a: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endParaRPr lang="en-US" altLang="en-US" sz="2000" dirty="0">
              <a:latin typeface="Georgia" panose="02040502050405020303" pitchFamily="18" charset="0"/>
              <a:ea typeface="SimSun" panose="02010600030101010101" pitchFamily="2" charset="-122"/>
            </a:endParaRP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r>
              <a:rPr lang="en-US" altLang="en-US" sz="2000" dirty="0">
                <a:latin typeface="Georgia" panose="02040502050405020303" pitchFamily="18" charset="0"/>
                <a:ea typeface="SimSun" panose="02010600030101010101" pitchFamily="2" charset="-122"/>
              </a:rPr>
              <a:t>Go to the Learning &amp; Reference drop-down menu, choose Learn by Topic, then Fundraising.</a:t>
            </a: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endParaRPr lang="en-US" altLang="en-US" sz="2000" b="1" dirty="0">
              <a:latin typeface="Georgia" panose="02040502050405020303" pitchFamily="18" charset="0"/>
              <a:ea typeface="SimSun" panose="02010600030101010101" pitchFamily="2" charset="-122"/>
            </a:endParaRP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r>
              <a:rPr lang="en-US" altLang="en-US" sz="2000" b="1" dirty="0">
                <a:latin typeface="Georgia" panose="02040502050405020303" pitchFamily="18" charset="0"/>
                <a:ea typeface="SimSun" panose="02010600030101010101" pitchFamily="2" charset="-122"/>
              </a:rPr>
              <a:t>4. Recognize club members: </a:t>
            </a:r>
            <a:r>
              <a:rPr lang="en-US" altLang="en-US" sz="2000" dirty="0">
                <a:latin typeface="Georgia" panose="02040502050405020303" pitchFamily="18" charset="0"/>
                <a:ea typeface="SimSun" panose="02010600030101010101" pitchFamily="2" charset="-122"/>
              </a:rPr>
              <a:t>Set aside time to thank club members for their contributions. A thank-you card can show appreciation and lead to continued support.  </a:t>
            </a: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endParaRPr lang="en-US" altLang="en-US" sz="2000" b="1" dirty="0">
              <a:latin typeface="Georgia" panose="02040502050405020303" pitchFamily="18" charset="0"/>
              <a:ea typeface="SimSun" panose="02010600030101010101" pitchFamily="2" charset="-122"/>
            </a:endParaRP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endParaRPr lang="en-US" altLang="en-US" sz="2000" b="1" dirty="0">
              <a:latin typeface="Georgia" panose="02040502050405020303" pitchFamily="18" charset="0"/>
              <a:ea typeface="SimSun" panose="02010600030101010101" pitchFamily="2" charset="-122"/>
            </a:endParaRP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r>
              <a:rPr lang="en-US" altLang="en-US" sz="2000" b="1" dirty="0">
                <a:latin typeface="Georgia" panose="02040502050405020303" pitchFamily="18" charset="0"/>
                <a:ea typeface="SimSun" panose="02010600030101010101" pitchFamily="2" charset="-122"/>
              </a:rPr>
              <a:t>Ask: What other methods for generating support have been successful in your club?</a:t>
            </a:r>
          </a:p>
          <a:p>
            <a:pPr marL="215900" indent="-214313" eaLnBrk="1">
              <a:lnSpc>
                <a:spcPct val="115000"/>
              </a:lnSpc>
              <a:spcBef>
                <a:spcPct val="0"/>
              </a:spcBef>
              <a:spcAft>
                <a:spcPts val="1025"/>
              </a:spcAft>
              <a:tabLst>
                <a:tab pos="723900" algn="l"/>
                <a:tab pos="1447800" algn="l"/>
                <a:tab pos="2171700" algn="l"/>
                <a:tab pos="2895600" algn="l"/>
                <a:tab pos="3619500" algn="l"/>
                <a:tab pos="4343400" algn="l"/>
                <a:tab pos="5067300" algn="l"/>
              </a:tabLst>
            </a:pPr>
            <a:endParaRPr lang="en-US" altLang="en-US" sz="2000" dirty="0">
              <a:latin typeface="Georgia" panose="02040502050405020303" pitchFamily="18" charset="0"/>
              <a:ea typeface="SimSun" panose="02010600030101010101" pitchFamily="2" charset="-122"/>
            </a:endParaRPr>
          </a:p>
        </p:txBody>
      </p:sp>
      <p:sp>
        <p:nvSpPr>
          <p:cNvPr id="41987" name="Text Box 3">
            <a:extLst>
              <a:ext uri="{FF2B5EF4-FFF2-40B4-BE49-F238E27FC236}">
                <a16:creationId xmlns:a16="http://schemas.microsoft.com/office/drawing/2014/main" id="{79E6E24E-94D1-477E-AA99-96A137B7D4F2}"/>
              </a:ext>
            </a:extLst>
          </p:cNvPr>
          <p:cNvSpPr txBox="1">
            <a:spLocks noChangeArrowheads="1"/>
          </p:cNvSpPr>
          <p:nvPr/>
        </p:nvSpPr>
        <p:spPr bwMode="auto">
          <a:xfrm>
            <a:off x="3970338" y="8829675"/>
            <a:ext cx="3036887" cy="465138"/>
          </a:xfrm>
          <a:prstGeom prst="rect">
            <a:avLst/>
          </a:prstGeom>
          <a:noFill/>
          <a:ln>
            <a:noFill/>
          </a:ln>
          <a:effec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E656338C-8A56-424E-8CD5-3C6162F9F7EC}"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a:ea typeface="Microsoft YaHei" panose="020B0503020204020204" pitchFamily="34" charset="-122"/>
                <a:cs typeface="+mn-cs"/>
              </a:rPr>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20</a:t>
            </a:fld>
            <a:endParaRPr kumimoji="0" lang="en-US" altLang="en-US" sz="1800" b="0" i="0" u="none" strike="noStrike" kern="1200" cap="none" spc="0" normalizeH="0" baseline="0" noProof="0" dirty="0">
              <a:ln>
                <a:noFill/>
              </a:ln>
              <a:solidFill>
                <a:srgbClr val="000000"/>
              </a:solidFill>
              <a:effectLst/>
              <a:uLnTx/>
              <a:uFillTx/>
              <a:latin typeface="Calibri" panose="020F0502020204030204"/>
              <a:ea typeface="Microsoft YaHei" panose="020B0503020204020204" pitchFamily="34" charset="-122"/>
              <a:cs typeface="+mn-cs"/>
            </a:endParaRPr>
          </a:p>
        </p:txBody>
      </p:sp>
    </p:spTree>
    <p:extLst>
      <p:ext uri="{BB962C8B-B14F-4D97-AF65-F5344CB8AC3E}">
        <p14:creationId xmlns:p14="http://schemas.microsoft.com/office/powerpoint/2010/main" val="8313466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6">
            <a:extLst>
              <a:ext uri="{FF2B5EF4-FFF2-40B4-BE49-F238E27FC236}">
                <a16:creationId xmlns:a16="http://schemas.microsoft.com/office/drawing/2014/main" id="{F4EE061F-79D0-4424-9C38-3DEC003D786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0A8F993-EE35-4A5B-963E-0CE8CA6B49C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21</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43011" name="Rectangle 1">
            <a:extLst>
              <a:ext uri="{FF2B5EF4-FFF2-40B4-BE49-F238E27FC236}">
                <a16:creationId xmlns:a16="http://schemas.microsoft.com/office/drawing/2014/main" id="{81182ADB-173C-4718-951A-9F1C24F1690E}"/>
              </a:ext>
            </a:extLst>
          </p:cNvPr>
          <p:cNvSpPr txBox="1">
            <a:spLocks noGrp="1" noRot="1" noChangeAspect="1" noChangeArrowheads="1" noTextEdit="1"/>
          </p:cNvSpPr>
          <p:nvPr>
            <p:ph type="sldImg"/>
          </p:nvPr>
        </p:nvSpPr>
        <p:spPr>
          <a:xfrm>
            <a:off x="1181100" y="696913"/>
            <a:ext cx="4648200" cy="34861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58" name="Text Box 2">
            <a:extLst>
              <a:ext uri="{FF2B5EF4-FFF2-40B4-BE49-F238E27FC236}">
                <a16:creationId xmlns:a16="http://schemas.microsoft.com/office/drawing/2014/main" id="{4EBB800D-2B46-42EE-8E95-FFAD4A52006D}"/>
              </a:ext>
            </a:extLst>
          </p:cNvPr>
          <p:cNvSpPr txBox="1">
            <a:spLocks noGrp="1" noChangeArrowheads="1"/>
          </p:cNvSpPr>
          <p:nvPr>
            <p:ph type="body" idx="1"/>
          </p:nvPr>
        </p:nvSpPr>
        <p:spPr>
          <a:xfrm>
            <a:off x="701675" y="4416425"/>
            <a:ext cx="5608638" cy="4183063"/>
          </a:xfrm>
          <a:ln/>
        </p:spPr>
        <p:txBody>
          <a:bodyPr lIns="90000" tIns="45000" rIns="90000" bIns="45000"/>
          <a:lstStyle/>
          <a:p>
            <a:pPr marL="215900" indent="-214313" eaLnBrk="1">
              <a:spcBef>
                <a:spcPct val="0"/>
              </a:spcBef>
              <a:tabLst>
                <a:tab pos="723900" algn="l"/>
                <a:tab pos="1447800" algn="l"/>
                <a:tab pos="2171700" algn="l"/>
                <a:tab pos="2895600" algn="l"/>
                <a:tab pos="3619500" algn="l"/>
                <a:tab pos="4343400" algn="l"/>
                <a:tab pos="5067300" algn="l"/>
              </a:tabLst>
              <a:defRPr/>
            </a:pPr>
            <a:r>
              <a:rPr lang="en-US" altLang="en-US" sz="2000" dirty="0">
                <a:latin typeface="Arial" panose="020B0604020202020204" pitchFamily="34" charset="0"/>
                <a:ea typeface="Microsoft YaHei" panose="020B0503020204020204" pitchFamily="34" charset="-122"/>
              </a:rPr>
              <a:t>How do you find accurate information to thank your members for their contributions? </a:t>
            </a:r>
          </a:p>
          <a:p>
            <a:pPr marL="215900" indent="-214313" eaLnBrk="1">
              <a:spcBef>
                <a:spcPct val="0"/>
              </a:spcBef>
              <a:tabLst>
                <a:tab pos="723900" algn="l"/>
                <a:tab pos="1447800" algn="l"/>
                <a:tab pos="2171700" algn="l"/>
                <a:tab pos="2895600" algn="l"/>
                <a:tab pos="3619500" algn="l"/>
                <a:tab pos="4343400" algn="l"/>
                <a:tab pos="5067300" algn="l"/>
              </a:tabLst>
              <a:defRPr/>
            </a:pPr>
            <a:endParaRPr lang="en-US" altLang="en-US" sz="2000" dirty="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Lst>
              <a:defRPr/>
            </a:pPr>
            <a:r>
              <a:rPr lang="en-US" altLang="en-US" sz="2000" dirty="0">
                <a:solidFill>
                  <a:srgbClr val="585858"/>
                </a:solidFill>
                <a:latin typeface="Arial Narrow Bold" panose="020B0706020202030204" pitchFamily="34" charset="0"/>
                <a:ea typeface="Microsoft YaHei" panose="020B0503020204020204" pitchFamily="34" charset="-122"/>
              </a:rPr>
              <a:t>Club officers can run Foundation reports on Rotary.org to find information:</a:t>
            </a:r>
          </a:p>
          <a:p>
            <a:pPr marL="215900" indent="-214313" eaLnBrk="1">
              <a:spcBef>
                <a:spcPct val="0"/>
              </a:spcBef>
              <a:tabLst>
                <a:tab pos="723900" algn="l"/>
                <a:tab pos="1447800" algn="l"/>
                <a:tab pos="2171700" algn="l"/>
                <a:tab pos="2895600" algn="l"/>
                <a:tab pos="3619500" algn="l"/>
                <a:tab pos="4343400" algn="l"/>
                <a:tab pos="5067300" algn="l"/>
              </a:tabLst>
              <a:defRPr/>
            </a:pPr>
            <a:endParaRPr lang="en-US" altLang="en-US" sz="2000" dirty="0">
              <a:solidFill>
                <a:srgbClr val="585858"/>
              </a:solidFill>
              <a:latin typeface="Arial Narrow Bold" panose="020B0706020202030204" pitchFamily="34" charset="0"/>
              <a:ea typeface="Microsoft YaHei" panose="020B0503020204020204" pitchFamily="34" charset="-122"/>
            </a:endParaRP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Club Recognition Summary</a:t>
            </a:r>
            <a:r>
              <a:rPr lang="en-US" altLang="en-US" sz="2000" dirty="0">
                <a:solidFill>
                  <a:srgbClr val="585858"/>
                </a:solidFill>
                <a:latin typeface="Calibri" panose="020F0502020204030204" pitchFamily="34" charset="0"/>
                <a:cs typeface="Calibri" panose="020F0502020204030204" pitchFamily="34" charset="0"/>
              </a:rPr>
              <a:t>: Includes members’ Paul Harris Fellow status, recognition amount, available Foundation recognition points, Rotary Direct participation, and most recent contribution date and designation. The report also indicates 100% Paul Harris Fellow Club achievement and date, along with clubs’ all-time Foundation giving. The report can also be used to identify noncontributing clubs.</a:t>
            </a: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Paul Harris Society Report:</a:t>
            </a:r>
            <a:r>
              <a:rPr lang="en-US" altLang="en-US" sz="2000" dirty="0">
                <a:solidFill>
                  <a:srgbClr val="585858"/>
                </a:solidFill>
                <a:latin typeface="Calibri" panose="020F0502020204030204" pitchFamily="34" charset="0"/>
                <a:cs typeface="Calibri" panose="020F0502020204030204" pitchFamily="34" charset="0"/>
              </a:rPr>
              <a:t> Includes members’ Paul Harris Society status and a four-year history of eligibility, as well as a tab with donor contact information.</a:t>
            </a: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Club Foundation Banner Report:</a:t>
            </a:r>
            <a:r>
              <a:rPr lang="en-US" altLang="en-US" sz="2000" dirty="0">
                <a:solidFill>
                  <a:srgbClr val="585858"/>
                </a:solidFill>
                <a:latin typeface="Calibri" panose="020F0502020204030204" pitchFamily="34" charset="0"/>
                <a:cs typeface="Calibri" panose="020F0502020204030204" pitchFamily="34" charset="0"/>
              </a:rPr>
              <a:t> Includes eligibility dates achieved for the recognition Every Rotarian, Every Year, along with Rotary Foundation giving.</a:t>
            </a: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SHARE Contribution Detail Report:</a:t>
            </a:r>
            <a:r>
              <a:rPr lang="en-US" altLang="en-US" sz="2000" dirty="0">
                <a:solidFill>
                  <a:srgbClr val="585858"/>
                </a:solidFill>
                <a:latin typeface="Calibri" panose="020F0502020204030204" pitchFamily="34" charset="0"/>
                <a:cs typeface="Calibri" panose="020F0502020204030204" pitchFamily="34" charset="0"/>
              </a:rPr>
              <a:t> Shows each club’s Annual Fund-SHARE contributions and the District Designated Funds that will result in three years. Club officers, such as the Foundation chair, have access on My Rotary to this report. </a:t>
            </a: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Benefactor Report:</a:t>
            </a:r>
            <a:r>
              <a:rPr lang="en-US" altLang="en-US" sz="2000" dirty="0">
                <a:solidFill>
                  <a:srgbClr val="585858"/>
                </a:solidFill>
                <a:latin typeface="Calibri" panose="020F0502020204030204" pitchFamily="34" charset="0"/>
                <a:cs typeface="Calibri" panose="020F0502020204030204" pitchFamily="34" charset="0"/>
              </a:rPr>
              <a:t> Includes a list of Paul Harris Fellows and Benefactors of The Rotary Foundation, with achieved date, donor ID, and Rotary club.</a:t>
            </a: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Major Donor, Arch Klumph Society, and Bequest Society Report:</a:t>
            </a:r>
            <a:r>
              <a:rPr lang="en-US" altLang="en-US" sz="2000" dirty="0">
                <a:solidFill>
                  <a:srgbClr val="585858"/>
                </a:solidFill>
                <a:latin typeface="Calibri" panose="020F0502020204030204" pitchFamily="34" charset="0"/>
                <a:cs typeface="Calibri" panose="020F0502020204030204" pitchFamily="34" charset="0"/>
              </a:rPr>
              <a:t> Includes lists of Major Donors, Bequest Society members, and Arch Klumph Society members, with their recognition dates. The report also has two tabs with mailing address information.</a:t>
            </a:r>
          </a:p>
          <a:p>
            <a:pPr marL="173038" indent="-173038" eaLnBrk="1">
              <a:lnSpc>
                <a:spcPct val="107000"/>
              </a:lnSpc>
              <a:spcBef>
                <a:spcPct val="0"/>
              </a:spcBef>
              <a:spcAft>
                <a:spcPts val="825"/>
              </a:spcAft>
              <a:buClrTx/>
              <a:buSzTx/>
              <a:buFontTx/>
              <a:buNone/>
              <a:tabLst>
                <a:tab pos="723900" algn="l"/>
                <a:tab pos="1447800" algn="l"/>
                <a:tab pos="2171700" algn="l"/>
                <a:tab pos="2895600" algn="l"/>
                <a:tab pos="3619500" algn="l"/>
                <a:tab pos="4343400" algn="l"/>
                <a:tab pos="5067300" algn="l"/>
              </a:tabLst>
              <a:defRPr/>
            </a:pPr>
            <a:endParaRPr lang="en-US" altLang="en-US" sz="2000" dirty="0">
              <a:solidFill>
                <a:srgbClr val="585858"/>
              </a:solidFill>
              <a:latin typeface="Calibri" panose="020F0502020204030204" pitchFamily="34" charset="0"/>
              <a:cs typeface="Calibri" panose="020F0502020204030204" pitchFamily="34" charset="0"/>
            </a:endParaRPr>
          </a:p>
        </p:txBody>
      </p:sp>
      <p:sp>
        <p:nvSpPr>
          <p:cNvPr id="45059" name="Text Box 3">
            <a:extLst>
              <a:ext uri="{FF2B5EF4-FFF2-40B4-BE49-F238E27FC236}">
                <a16:creationId xmlns:a16="http://schemas.microsoft.com/office/drawing/2014/main" id="{800D8A22-0288-479A-B0C0-A588791A469C}"/>
              </a:ext>
            </a:extLst>
          </p:cNvPr>
          <p:cNvSpPr txBox="1">
            <a:spLocks noChangeArrowheads="1"/>
          </p:cNvSpPr>
          <p:nvPr/>
        </p:nvSpPr>
        <p:spPr bwMode="auto">
          <a:xfrm>
            <a:off x="3970338" y="8829675"/>
            <a:ext cx="3036887" cy="465138"/>
          </a:xfrm>
          <a:prstGeom prst="rect">
            <a:avLst/>
          </a:prstGeom>
          <a:noFill/>
          <a:ln>
            <a:noFill/>
          </a:ln>
          <a:effec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D7C8E0BE-148C-4FE3-A2A6-ED10603CE269}"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a:ea typeface="Microsoft YaHei" panose="020B0503020204020204" pitchFamily="34" charset="-122"/>
                <a:cs typeface="+mn-cs"/>
              </a:rPr>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21</a:t>
            </a:fld>
            <a:endParaRPr kumimoji="0" lang="en-US" altLang="en-US" sz="1800" b="0" i="0" u="none" strike="noStrike" kern="1200" cap="none" spc="0" normalizeH="0" baseline="0" noProof="0" dirty="0">
              <a:ln>
                <a:noFill/>
              </a:ln>
              <a:solidFill>
                <a:srgbClr val="000000"/>
              </a:solidFill>
              <a:effectLst/>
              <a:uLnTx/>
              <a:uFillTx/>
              <a:latin typeface="Calibri" panose="020F0502020204030204"/>
              <a:ea typeface="Microsoft YaHei" panose="020B0503020204020204" pitchFamily="34"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85A470D1-A14D-4E5D-9E61-F1E94F410AD1}"/>
              </a:ext>
            </a:extLst>
          </p:cNvPr>
          <p:cNvSpPr>
            <a:spLocks noGrp="1" noChangeArrowheads="1"/>
          </p:cNvSpPr>
          <p:nvPr>
            <p:ph type="sldNum"/>
          </p:nvPr>
        </p:nvSpPr>
        <p:spPr>
          <a:ln/>
        </p:spPr>
        <p:txBody>
          <a:bodyPr/>
          <a:lstStyle/>
          <a:p>
            <a:fld id="{070D1CB2-4F72-49BB-ACC2-A338766454E7}" type="slidenum">
              <a:rPr lang="en-US" altLang="en-US"/>
              <a:pPr/>
              <a:t>2</a:t>
            </a:fld>
            <a:endParaRPr lang="en-US" altLang="en-US" dirty="0"/>
          </a:p>
        </p:txBody>
      </p:sp>
      <p:sp>
        <p:nvSpPr>
          <p:cNvPr id="29697" name="Text Box 1">
            <a:extLst>
              <a:ext uri="{FF2B5EF4-FFF2-40B4-BE49-F238E27FC236}">
                <a16:creationId xmlns:a16="http://schemas.microsoft.com/office/drawing/2014/main" id="{A100261E-E3B8-4F82-B05B-198029AE329B}"/>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530DCDF1-4B9C-4ECE-84D0-C020DCBEB8C9}" type="slidenum">
              <a:rPr lang="en-US" altLang="en-US" sz="1400"/>
              <a:pPr/>
              <a:t>2</a:t>
            </a:fld>
            <a:endParaRPr lang="en-US" altLang="en-US" sz="1400" dirty="0"/>
          </a:p>
        </p:txBody>
      </p:sp>
      <p:sp>
        <p:nvSpPr>
          <p:cNvPr id="29698" name="Rectangle 2">
            <a:extLst>
              <a:ext uri="{FF2B5EF4-FFF2-40B4-BE49-F238E27FC236}">
                <a16:creationId xmlns:a16="http://schemas.microsoft.com/office/drawing/2014/main" id="{88B474C9-72EA-462C-A0B1-F326A91C37EF}"/>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699" name="Rectangle 3">
            <a:extLst>
              <a:ext uri="{FF2B5EF4-FFF2-40B4-BE49-F238E27FC236}">
                <a16:creationId xmlns:a16="http://schemas.microsoft.com/office/drawing/2014/main" id="{B76B7529-564A-48FF-936B-44A5BCDB2731}"/>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29700" name="Rectangle 4">
            <a:extLst>
              <a:ext uri="{FF2B5EF4-FFF2-40B4-BE49-F238E27FC236}">
                <a16:creationId xmlns:a16="http://schemas.microsoft.com/office/drawing/2014/main" id="{5C711C8D-EF1F-4247-A623-9398DD1260F0}"/>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pPr>
            <a:fld id="{D22392B4-97D2-42FD-9F7D-1DF6B3EF6BD5}" type="slidenum">
              <a:rPr lang="en-US" altLang="en-US" sz="1200">
                <a:latin typeface="Calibri" panose="020F0502020204030204" pitchFamily="34" charset="0"/>
              </a:rPr>
              <a:pPr algn="r" hangingPunct="1">
                <a:lnSpc>
                  <a:spcPct val="100000"/>
                </a:lnSpc>
              </a:pPr>
              <a:t>2</a:t>
            </a:fld>
            <a:endParaRPr lang="en-US" altLang="en-US" sz="1200" dirty="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6">
            <a:extLst>
              <a:ext uri="{FF2B5EF4-FFF2-40B4-BE49-F238E27FC236}">
                <a16:creationId xmlns:a16="http://schemas.microsoft.com/office/drawing/2014/main" id="{F4EE061F-79D0-4424-9C38-3DEC003D786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0A8F993-EE35-4A5B-963E-0CE8CA6B49C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22</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43011" name="Rectangle 1">
            <a:extLst>
              <a:ext uri="{FF2B5EF4-FFF2-40B4-BE49-F238E27FC236}">
                <a16:creationId xmlns:a16="http://schemas.microsoft.com/office/drawing/2014/main" id="{81182ADB-173C-4718-951A-9F1C24F1690E}"/>
              </a:ext>
            </a:extLst>
          </p:cNvPr>
          <p:cNvSpPr txBox="1">
            <a:spLocks noGrp="1" noRot="1" noChangeAspect="1" noChangeArrowheads="1" noTextEdit="1"/>
          </p:cNvSpPr>
          <p:nvPr>
            <p:ph type="sldImg"/>
          </p:nvPr>
        </p:nvSpPr>
        <p:spPr>
          <a:xfrm>
            <a:off x="1181100" y="696913"/>
            <a:ext cx="4648200" cy="34861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58" name="Text Box 2">
            <a:extLst>
              <a:ext uri="{FF2B5EF4-FFF2-40B4-BE49-F238E27FC236}">
                <a16:creationId xmlns:a16="http://schemas.microsoft.com/office/drawing/2014/main" id="{4EBB800D-2B46-42EE-8E95-FFAD4A52006D}"/>
              </a:ext>
            </a:extLst>
          </p:cNvPr>
          <p:cNvSpPr txBox="1">
            <a:spLocks noGrp="1" noChangeArrowheads="1"/>
          </p:cNvSpPr>
          <p:nvPr>
            <p:ph type="body" idx="1"/>
          </p:nvPr>
        </p:nvSpPr>
        <p:spPr>
          <a:xfrm>
            <a:off x="701675" y="4416425"/>
            <a:ext cx="5608638" cy="4183063"/>
          </a:xfrm>
          <a:ln/>
        </p:spPr>
        <p:txBody>
          <a:bodyPr lIns="90000" tIns="45000" rIns="90000" bIns="45000"/>
          <a:lstStyle/>
          <a:p>
            <a:pPr marL="215900" indent="-214313" eaLnBrk="1">
              <a:spcBef>
                <a:spcPct val="0"/>
              </a:spcBef>
              <a:tabLst>
                <a:tab pos="723900" algn="l"/>
                <a:tab pos="1447800" algn="l"/>
                <a:tab pos="2171700" algn="l"/>
                <a:tab pos="2895600" algn="l"/>
                <a:tab pos="3619500" algn="l"/>
                <a:tab pos="4343400" algn="l"/>
                <a:tab pos="5067300" algn="l"/>
              </a:tabLst>
              <a:defRPr/>
            </a:pPr>
            <a:r>
              <a:rPr lang="en-US" altLang="en-US" sz="2000" dirty="0">
                <a:latin typeface="Arial" panose="020B0604020202020204" pitchFamily="34" charset="0"/>
                <a:ea typeface="Microsoft YaHei" panose="020B0503020204020204" pitchFamily="34" charset="-122"/>
              </a:rPr>
              <a:t>How do you find accurate information to thank your members for their contributions? </a:t>
            </a:r>
          </a:p>
          <a:p>
            <a:pPr marL="215900" indent="-214313" eaLnBrk="1">
              <a:spcBef>
                <a:spcPct val="0"/>
              </a:spcBef>
              <a:tabLst>
                <a:tab pos="723900" algn="l"/>
                <a:tab pos="1447800" algn="l"/>
                <a:tab pos="2171700" algn="l"/>
                <a:tab pos="2895600" algn="l"/>
                <a:tab pos="3619500" algn="l"/>
                <a:tab pos="4343400" algn="l"/>
                <a:tab pos="5067300" algn="l"/>
              </a:tabLst>
              <a:defRPr/>
            </a:pPr>
            <a:endParaRPr lang="en-US" altLang="en-US" sz="2000" dirty="0">
              <a:latin typeface="Arial" panose="020B0604020202020204" pitchFamily="34" charset="0"/>
              <a:ea typeface="Microsoft YaHei" panose="020B0503020204020204" pitchFamily="34" charset="-122"/>
            </a:endParaRPr>
          </a:p>
          <a:p>
            <a:pPr marL="215900" indent="-214313" eaLnBrk="1">
              <a:spcBef>
                <a:spcPct val="0"/>
              </a:spcBef>
              <a:tabLst>
                <a:tab pos="723900" algn="l"/>
                <a:tab pos="1447800" algn="l"/>
                <a:tab pos="2171700" algn="l"/>
                <a:tab pos="2895600" algn="l"/>
                <a:tab pos="3619500" algn="l"/>
                <a:tab pos="4343400" algn="l"/>
                <a:tab pos="5067300" algn="l"/>
              </a:tabLst>
              <a:defRPr/>
            </a:pPr>
            <a:r>
              <a:rPr lang="en-US" altLang="en-US" sz="2000" dirty="0">
                <a:solidFill>
                  <a:srgbClr val="585858"/>
                </a:solidFill>
                <a:latin typeface="Arial Narrow Bold" panose="020B0706020202030204" pitchFamily="34" charset="0"/>
                <a:ea typeface="Microsoft YaHei" panose="020B0503020204020204" pitchFamily="34" charset="-122"/>
              </a:rPr>
              <a:t>Club officers can run Foundation reports on Rotary.org to find information:</a:t>
            </a:r>
          </a:p>
          <a:p>
            <a:pPr marL="215900" indent="-214313" eaLnBrk="1">
              <a:spcBef>
                <a:spcPct val="0"/>
              </a:spcBef>
              <a:tabLst>
                <a:tab pos="723900" algn="l"/>
                <a:tab pos="1447800" algn="l"/>
                <a:tab pos="2171700" algn="l"/>
                <a:tab pos="2895600" algn="l"/>
                <a:tab pos="3619500" algn="l"/>
                <a:tab pos="4343400" algn="l"/>
                <a:tab pos="5067300" algn="l"/>
              </a:tabLst>
              <a:defRPr/>
            </a:pPr>
            <a:endParaRPr lang="en-US" altLang="en-US" sz="2000" dirty="0">
              <a:solidFill>
                <a:srgbClr val="585858"/>
              </a:solidFill>
              <a:latin typeface="Arial Narrow Bold" panose="020B0706020202030204" pitchFamily="34" charset="0"/>
              <a:ea typeface="Microsoft YaHei" panose="020B0503020204020204" pitchFamily="34" charset="-122"/>
            </a:endParaRP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Club Recognition Summary</a:t>
            </a:r>
            <a:r>
              <a:rPr lang="en-US" altLang="en-US" sz="2000" dirty="0">
                <a:solidFill>
                  <a:srgbClr val="585858"/>
                </a:solidFill>
                <a:latin typeface="Calibri" panose="020F0502020204030204" pitchFamily="34" charset="0"/>
                <a:cs typeface="Calibri" panose="020F0502020204030204" pitchFamily="34" charset="0"/>
              </a:rPr>
              <a:t>: Includes members’ Paul Harris Fellow status, recognition amount, available Foundation recognition points, Rotary Direct participation, and most recent contribution date and designation. The report also indicates 100% Paul Harris Fellow Club achievement and date, along with clubs’ all-time Foundation giving. The report can also be used to identify noncontributing clubs.</a:t>
            </a: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Paul Harris Society Report:</a:t>
            </a:r>
            <a:r>
              <a:rPr lang="en-US" altLang="en-US" sz="2000" dirty="0">
                <a:solidFill>
                  <a:srgbClr val="585858"/>
                </a:solidFill>
                <a:latin typeface="Calibri" panose="020F0502020204030204" pitchFamily="34" charset="0"/>
                <a:cs typeface="Calibri" panose="020F0502020204030204" pitchFamily="34" charset="0"/>
              </a:rPr>
              <a:t> Includes members’ Paul Harris Society status and a four-year history of eligibility, as well as a tab with donor contact information.</a:t>
            </a: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Club Foundation Banner Report:</a:t>
            </a:r>
            <a:r>
              <a:rPr lang="en-US" altLang="en-US" sz="2000" dirty="0">
                <a:solidFill>
                  <a:srgbClr val="585858"/>
                </a:solidFill>
                <a:latin typeface="Calibri" panose="020F0502020204030204" pitchFamily="34" charset="0"/>
                <a:cs typeface="Calibri" panose="020F0502020204030204" pitchFamily="34" charset="0"/>
              </a:rPr>
              <a:t> Includes eligibility dates achieved for the recognition Every Rotarian, Every Year, along with Rotary Foundation giving.</a:t>
            </a: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SHARE Contribution Detail Report:</a:t>
            </a:r>
            <a:r>
              <a:rPr lang="en-US" altLang="en-US" sz="2000" dirty="0">
                <a:solidFill>
                  <a:srgbClr val="585858"/>
                </a:solidFill>
                <a:latin typeface="Calibri" panose="020F0502020204030204" pitchFamily="34" charset="0"/>
                <a:cs typeface="Calibri" panose="020F0502020204030204" pitchFamily="34" charset="0"/>
              </a:rPr>
              <a:t> Shows each club’s Annual Fund-SHARE contributions and the District Designated Funds that will result in three years. Club officers, such as the Foundation chair, have access on My Rotary to this report. </a:t>
            </a: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Benefactor Report:</a:t>
            </a:r>
            <a:r>
              <a:rPr lang="en-US" altLang="en-US" sz="2000" dirty="0">
                <a:solidFill>
                  <a:srgbClr val="585858"/>
                </a:solidFill>
                <a:latin typeface="Calibri" panose="020F0502020204030204" pitchFamily="34" charset="0"/>
                <a:cs typeface="Calibri" panose="020F0502020204030204" pitchFamily="34" charset="0"/>
              </a:rPr>
              <a:t> Includes a list of Paul Harris Fellows and Benefactors of The Rotary Foundation, with achieved date, donor ID, and Rotary club.</a:t>
            </a:r>
          </a:p>
          <a:p>
            <a:pPr marL="173038" indent="-173038" eaLnBrk="1">
              <a:lnSpc>
                <a:spcPct val="107000"/>
              </a:lnSpc>
              <a:spcBef>
                <a:spcPct val="0"/>
              </a:spcBef>
              <a:spcAft>
                <a:spcPts val="825"/>
              </a:spcAft>
              <a:buClr>
                <a:srgbClr val="585858"/>
              </a:buClr>
              <a:buSzPct val="45000"/>
              <a:buFont typeface="Arial" panose="020B0604020202020204" pitchFamily="34" charset="0"/>
              <a:buChar char="•"/>
              <a:tabLst>
                <a:tab pos="723900" algn="l"/>
                <a:tab pos="1447800" algn="l"/>
                <a:tab pos="2171700" algn="l"/>
                <a:tab pos="2895600" algn="l"/>
                <a:tab pos="3619500" algn="l"/>
                <a:tab pos="4343400" algn="l"/>
                <a:tab pos="5067300" algn="l"/>
              </a:tabLst>
              <a:defRPr/>
            </a:pPr>
            <a:r>
              <a:rPr lang="en-US" altLang="en-US" sz="2000" b="1" dirty="0">
                <a:solidFill>
                  <a:srgbClr val="585858"/>
                </a:solidFill>
                <a:latin typeface="Calibri" panose="020F0502020204030204" pitchFamily="34" charset="0"/>
                <a:cs typeface="Calibri" panose="020F0502020204030204" pitchFamily="34" charset="0"/>
              </a:rPr>
              <a:t>Major Donor, Arch Klumph Society, and Bequest Society Report:</a:t>
            </a:r>
            <a:r>
              <a:rPr lang="en-US" altLang="en-US" sz="2000" dirty="0">
                <a:solidFill>
                  <a:srgbClr val="585858"/>
                </a:solidFill>
                <a:latin typeface="Calibri" panose="020F0502020204030204" pitchFamily="34" charset="0"/>
                <a:cs typeface="Calibri" panose="020F0502020204030204" pitchFamily="34" charset="0"/>
              </a:rPr>
              <a:t> Includes lists of Major Donors, Bequest Society members, and Arch Klumph Society members, with their recognition dates. The report also has two tabs with mailing address information.</a:t>
            </a:r>
          </a:p>
          <a:p>
            <a:pPr marL="173038" indent="-173038" eaLnBrk="1">
              <a:lnSpc>
                <a:spcPct val="107000"/>
              </a:lnSpc>
              <a:spcBef>
                <a:spcPct val="0"/>
              </a:spcBef>
              <a:spcAft>
                <a:spcPts val="825"/>
              </a:spcAft>
              <a:buClrTx/>
              <a:buSzTx/>
              <a:buFontTx/>
              <a:buNone/>
              <a:tabLst>
                <a:tab pos="723900" algn="l"/>
                <a:tab pos="1447800" algn="l"/>
                <a:tab pos="2171700" algn="l"/>
                <a:tab pos="2895600" algn="l"/>
                <a:tab pos="3619500" algn="l"/>
                <a:tab pos="4343400" algn="l"/>
                <a:tab pos="5067300" algn="l"/>
              </a:tabLst>
              <a:defRPr/>
            </a:pPr>
            <a:endParaRPr lang="en-US" altLang="en-US" sz="2000" dirty="0">
              <a:solidFill>
                <a:srgbClr val="585858"/>
              </a:solidFill>
              <a:latin typeface="Calibri" panose="020F0502020204030204" pitchFamily="34" charset="0"/>
              <a:cs typeface="Calibri" panose="020F0502020204030204" pitchFamily="34" charset="0"/>
            </a:endParaRPr>
          </a:p>
        </p:txBody>
      </p:sp>
      <p:sp>
        <p:nvSpPr>
          <p:cNvPr id="45059" name="Text Box 3">
            <a:extLst>
              <a:ext uri="{FF2B5EF4-FFF2-40B4-BE49-F238E27FC236}">
                <a16:creationId xmlns:a16="http://schemas.microsoft.com/office/drawing/2014/main" id="{800D8A22-0288-479A-B0C0-A588791A469C}"/>
              </a:ext>
            </a:extLst>
          </p:cNvPr>
          <p:cNvSpPr txBox="1">
            <a:spLocks noChangeArrowheads="1"/>
          </p:cNvSpPr>
          <p:nvPr/>
        </p:nvSpPr>
        <p:spPr bwMode="auto">
          <a:xfrm>
            <a:off x="3970338" y="8829675"/>
            <a:ext cx="3036887" cy="465138"/>
          </a:xfrm>
          <a:prstGeom prst="rect">
            <a:avLst/>
          </a:prstGeom>
          <a:noFill/>
          <a:ln>
            <a:noFill/>
          </a:ln>
          <a:effec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D7C8E0BE-148C-4FE3-A2A6-ED10603CE269}" type="slidenum">
              <a:rPr kumimoji="0" lang="en-US" altLang="en-US" sz="1800" b="0" i="0" u="none" strike="noStrike" kern="1200" cap="none" spc="0" normalizeH="0" baseline="0" noProof="0" smtClean="0">
                <a:ln>
                  <a:noFill/>
                </a:ln>
                <a:solidFill>
                  <a:srgbClr val="000000"/>
                </a:solidFill>
                <a:effectLst/>
                <a:uLnTx/>
                <a:uFillTx/>
                <a:latin typeface="Calibri" panose="020F0502020204030204"/>
                <a:ea typeface="Microsoft YaHei" panose="020B0503020204020204" pitchFamily="34" charset="-122"/>
                <a:cs typeface="+mn-cs"/>
              </a:rPr>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22</a:t>
            </a:fld>
            <a:endParaRPr kumimoji="0" lang="en-US" altLang="en-US" sz="1800" b="0" i="0" u="none" strike="noStrike" kern="1200" cap="none" spc="0" normalizeH="0" baseline="0" noProof="0" dirty="0">
              <a:ln>
                <a:noFill/>
              </a:ln>
              <a:solidFill>
                <a:srgbClr val="000000"/>
              </a:solidFill>
              <a:effectLst/>
              <a:uLnTx/>
              <a:uFillTx/>
              <a:latin typeface="Calibri" panose="020F0502020204030204"/>
              <a:ea typeface="Microsoft YaHei" panose="020B0503020204020204" pitchFamily="34" charset="-122"/>
              <a:cs typeface="+mn-cs"/>
            </a:endParaRPr>
          </a:p>
        </p:txBody>
      </p:sp>
    </p:spTree>
    <p:extLst>
      <p:ext uri="{BB962C8B-B14F-4D97-AF65-F5344CB8AC3E}">
        <p14:creationId xmlns:p14="http://schemas.microsoft.com/office/powerpoint/2010/main" val="14047245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6CA5D66E-DAEB-4AB5-8DAF-85FC4929E938}"/>
              </a:ext>
            </a:extLst>
          </p:cNvPr>
          <p:cNvSpPr>
            <a:spLocks noGrp="1" noChangeArrowheads="1"/>
          </p:cNvSpPr>
          <p:nvPr>
            <p:ph type="sldNum"/>
          </p:nvPr>
        </p:nvSpPr>
        <p:spPr>
          <a:ln/>
        </p:spPr>
        <p:txBody>
          <a:body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1642F57A-649E-48FB-A352-40524C7300CE}"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24</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38913" name="Text Box 1">
            <a:extLst>
              <a:ext uri="{FF2B5EF4-FFF2-40B4-BE49-F238E27FC236}">
                <a16:creationId xmlns:a16="http://schemas.microsoft.com/office/drawing/2014/main" id="{1A632BE7-6F4A-4DAC-A021-E61AA8BAE3C2}"/>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D1B29E5-E571-4543-BF9D-1429D8EEA27E}"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24</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38914" name="Rectangle 2">
            <a:extLst>
              <a:ext uri="{FF2B5EF4-FFF2-40B4-BE49-F238E27FC236}">
                <a16:creationId xmlns:a16="http://schemas.microsoft.com/office/drawing/2014/main" id="{BABF8C8F-6C6B-45D9-8E47-D76B339004FD}"/>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5" name="Text Box 3">
            <a:extLst>
              <a:ext uri="{FF2B5EF4-FFF2-40B4-BE49-F238E27FC236}">
                <a16:creationId xmlns:a16="http://schemas.microsoft.com/office/drawing/2014/main" id="{FD2B949F-0A7D-4934-82A7-7BADAA77AD45}"/>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173038" indent="-171450" eaLnBrk="1">
              <a:spcBef>
                <a:spcPct val="0"/>
              </a:spcBef>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latin typeface="Arial" panose="020B0604020202020204" pitchFamily="34" charset="0"/>
                <a:ea typeface="Microsoft YaHei" panose="020B0503020204020204" pitchFamily="34" charset="-122"/>
              </a:rPr>
              <a:t>Rotary’s own financial support for PolioPlus will be magnified by an agreement with the Bill &amp; Melinda Gates Foundation. </a:t>
            </a:r>
          </a:p>
          <a:p>
            <a:pPr marL="173038" indent="-171450" eaLnBrk="1">
              <a:spcBef>
                <a:spcPct val="0"/>
              </a:spcBef>
              <a:buClrTx/>
              <a:buSzTx/>
              <a:buFontTx/>
              <a:buNone/>
              <a:tabLst>
                <a:tab pos="896938" algn="l"/>
                <a:tab pos="1620838" algn="l"/>
                <a:tab pos="2344738" algn="l"/>
                <a:tab pos="3067050" algn="l"/>
                <a:tab pos="3790950" algn="l"/>
                <a:tab pos="4516438" algn="l"/>
                <a:tab pos="5240338" algn="l"/>
              </a:tabLst>
            </a:pPr>
            <a:endParaRPr lang="en-US" altLang="en-US" sz="2000" dirty="0">
              <a:latin typeface="Arial" panose="020B0604020202020204" pitchFamily="34" charset="0"/>
              <a:ea typeface="Microsoft YaHei" panose="020B0503020204020204" pitchFamily="34" charset="-122"/>
            </a:endParaRPr>
          </a:p>
          <a:p>
            <a:pPr marL="173038" indent="-171450" eaLnBrk="1">
              <a:spcBef>
                <a:spcPct val="0"/>
              </a:spcBef>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latin typeface="Arial" panose="020B0604020202020204" pitchFamily="34" charset="0"/>
                <a:ea typeface="Microsoft YaHei" panose="020B0503020204020204" pitchFamily="34" charset="-122"/>
              </a:rPr>
              <a:t>From 2013 to 2018, every $1 that Rotary commits in direct support of polio immunization (up to $35 million per year) will be matched by an additional $2 from the Gates Foundation. This means contributions to Rotary’s PolioPlus program will have three times the impact.</a:t>
            </a:r>
          </a:p>
        </p:txBody>
      </p:sp>
      <p:sp>
        <p:nvSpPr>
          <p:cNvPr id="38916" name="Rectangle 4">
            <a:extLst>
              <a:ext uri="{FF2B5EF4-FFF2-40B4-BE49-F238E27FC236}">
                <a16:creationId xmlns:a16="http://schemas.microsoft.com/office/drawing/2014/main" id="{6E8E0143-9544-4993-9421-8B8C1A07514E}"/>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fld id="{6B44ABF8-31BC-406A-A55A-264F14E7B04B}" type="slidenum">
              <a:rPr kumimoji="0" lang="en-US" altLang="en-US" sz="1800" b="0" i="0" u="none" strike="noStrike" kern="1200" cap="none" spc="0" normalizeH="0" baseline="0" noProof="0">
                <a:ln>
                  <a:noFill/>
                </a:ln>
                <a:solidFill>
                  <a:srgbClr val="000000"/>
                </a:solidFill>
                <a:effectLst/>
                <a:uLnTx/>
                <a:uFillTx/>
                <a:latin typeface="Calibri" panose="020F0502020204030204"/>
                <a:ea typeface="Microsoft YaHei" panose="020B0503020204020204" pitchFamily="34" charset="-122"/>
                <a:cs typeface="+mn-cs"/>
              </a:rPr>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t>24</a:t>
            </a:fld>
            <a:endParaRPr kumimoji="0" lang="en-US" altLang="en-US" sz="1800" b="0" i="0" u="none" strike="noStrike" kern="1200" cap="none" spc="0" normalizeH="0" baseline="0" noProof="0" dirty="0">
              <a:ln>
                <a:noFill/>
              </a:ln>
              <a:solidFill>
                <a:srgbClr val="000000"/>
              </a:solidFill>
              <a:effectLst/>
              <a:uLnTx/>
              <a:uFillTx/>
              <a:latin typeface="Calibri" panose="020F0502020204030204"/>
              <a:ea typeface="Microsoft YaHei" panose="020B0503020204020204" pitchFamily="34"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85A470D1-A14D-4E5D-9E61-F1E94F410AD1}"/>
              </a:ext>
            </a:extLst>
          </p:cNvPr>
          <p:cNvSpPr>
            <a:spLocks noGrp="1" noChangeArrowheads="1"/>
          </p:cNvSpPr>
          <p:nvPr>
            <p:ph type="sldNum"/>
          </p:nvPr>
        </p:nvSpPr>
        <p:spPr>
          <a:ln/>
        </p:spPr>
        <p:txBody>
          <a:body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070D1CB2-4F72-49BB-ACC2-A338766454E7}"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32</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29697" name="Text Box 1">
            <a:extLst>
              <a:ext uri="{FF2B5EF4-FFF2-40B4-BE49-F238E27FC236}">
                <a16:creationId xmlns:a16="http://schemas.microsoft.com/office/drawing/2014/main" id="{A100261E-E3B8-4F82-B05B-198029AE329B}"/>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530DCDF1-4B9C-4ECE-84D0-C020DCBEB8C9}"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32</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29698" name="Rectangle 2">
            <a:extLst>
              <a:ext uri="{FF2B5EF4-FFF2-40B4-BE49-F238E27FC236}">
                <a16:creationId xmlns:a16="http://schemas.microsoft.com/office/drawing/2014/main" id="{88B474C9-72EA-462C-A0B1-F326A91C37EF}"/>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699" name="Rectangle 3">
            <a:extLst>
              <a:ext uri="{FF2B5EF4-FFF2-40B4-BE49-F238E27FC236}">
                <a16:creationId xmlns:a16="http://schemas.microsoft.com/office/drawing/2014/main" id="{B76B7529-564A-48FF-936B-44A5BCDB2731}"/>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29700" name="Rectangle 4">
            <a:extLst>
              <a:ext uri="{FF2B5EF4-FFF2-40B4-BE49-F238E27FC236}">
                <a16:creationId xmlns:a16="http://schemas.microsoft.com/office/drawing/2014/main" id="{5C711C8D-EF1F-4247-A623-9398DD1260F0}"/>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fld id="{D22392B4-97D2-42FD-9F7D-1DF6B3EF6BD5}"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icrosoft YaHei" panose="020B0503020204020204" pitchFamily="34" charset="-122"/>
                <a:cs typeface="+mn-cs"/>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t>32</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813558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E89CAB59-A832-4547-A2D1-F604E724E5BF}"/>
              </a:ext>
            </a:extLst>
          </p:cNvPr>
          <p:cNvSpPr>
            <a:spLocks noGrp="1" noChangeArrowheads="1"/>
          </p:cNvSpPr>
          <p:nvPr>
            <p:ph type="sldNum"/>
          </p:nvPr>
        </p:nvSpPr>
        <p:spPr>
          <a:ln/>
        </p:spPr>
        <p:txBody>
          <a:body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994D6D42-4FAF-4BA7-B0BC-3A739206419B}"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33</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51201" name="Text Box 1">
            <a:extLst>
              <a:ext uri="{FF2B5EF4-FFF2-40B4-BE49-F238E27FC236}">
                <a16:creationId xmlns:a16="http://schemas.microsoft.com/office/drawing/2014/main" id="{ACBD6C86-5A46-4A59-A08E-3A42420A73E5}"/>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534BC909-E55C-4D0B-8B0D-CDEE6331F139}"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33</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51202" name="Rectangle 2">
            <a:extLst>
              <a:ext uri="{FF2B5EF4-FFF2-40B4-BE49-F238E27FC236}">
                <a16:creationId xmlns:a16="http://schemas.microsoft.com/office/drawing/2014/main" id="{286BE982-1F18-4A8E-B258-BAB909E291C0}"/>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3" name="Text Box 3">
            <a:extLst>
              <a:ext uri="{FF2B5EF4-FFF2-40B4-BE49-F238E27FC236}">
                <a16:creationId xmlns:a16="http://schemas.microsoft.com/office/drawing/2014/main" id="{A0B72BDE-D5DB-460B-AB1E-93879C51BC8C}"/>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2725" eaLnBrk="1">
              <a:spcBef>
                <a:spcPct val="0"/>
              </a:spcBef>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Review Take Action items, add your own, and ask participants for any additional items.</a:t>
            </a:r>
          </a:p>
        </p:txBody>
      </p:sp>
      <p:sp>
        <p:nvSpPr>
          <p:cNvPr id="51204" name="Rectangle 4">
            <a:extLst>
              <a:ext uri="{FF2B5EF4-FFF2-40B4-BE49-F238E27FC236}">
                <a16:creationId xmlns:a16="http://schemas.microsoft.com/office/drawing/2014/main" id="{E3AC1726-8492-4C0E-A5EC-BEC5C0DFE7DD}"/>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fld id="{EAD129B7-BD01-49EE-920B-D2F1C27E352D}" type="slidenum">
              <a:rPr kumimoji="0" lang="en-US" altLang="en-US" sz="1800" b="0" i="0" u="none" strike="noStrike" kern="1200" cap="none" spc="0" normalizeH="0" baseline="0" noProof="0">
                <a:ln>
                  <a:noFill/>
                </a:ln>
                <a:solidFill>
                  <a:srgbClr val="000000"/>
                </a:solidFill>
                <a:effectLst/>
                <a:uLnTx/>
                <a:uFillTx/>
                <a:latin typeface="Calibri" panose="020F0502020204030204"/>
                <a:ea typeface="Microsoft YaHei" panose="020B0503020204020204" pitchFamily="34" charset="-122"/>
                <a:cs typeface="+mn-cs"/>
              </a:rPr>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t>33</a:t>
            </a:fld>
            <a:endParaRPr kumimoji="0" lang="en-US" altLang="en-US" sz="1800" b="0" i="0" u="none" strike="noStrike" kern="1200" cap="none" spc="0" normalizeH="0" baseline="0" noProof="0" dirty="0">
              <a:ln>
                <a:noFill/>
              </a:ln>
              <a:solidFill>
                <a:srgbClr val="000000"/>
              </a:solidFill>
              <a:effectLst/>
              <a:uLnTx/>
              <a:uFillTx/>
              <a:latin typeface="Calibri" panose="020F0502020204030204"/>
              <a:ea typeface="Microsoft YaHei" panose="020B0503020204020204" pitchFamily="34" charset="-122"/>
              <a:cs typeface="+mn-cs"/>
            </a:endParaRPr>
          </a:p>
        </p:txBody>
      </p:sp>
    </p:spTree>
    <p:extLst>
      <p:ext uri="{BB962C8B-B14F-4D97-AF65-F5344CB8AC3E}">
        <p14:creationId xmlns:p14="http://schemas.microsoft.com/office/powerpoint/2010/main" val="24540034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9DF813C1-4276-4C89-A89A-A6708D7E2F16}"/>
              </a:ext>
            </a:extLst>
          </p:cNvPr>
          <p:cNvSpPr>
            <a:spLocks noGrp="1" noChangeArrowheads="1"/>
          </p:cNvSpPr>
          <p:nvPr>
            <p:ph type="sldNum"/>
          </p:nvPr>
        </p:nvSpPr>
        <p:spPr>
          <a:ln/>
        </p:spPr>
        <p:txBody>
          <a:bodyPr/>
          <a:lstStyle/>
          <a:p>
            <a:fld id="{082595E2-72EA-442C-9D57-F0247782A76D}" type="slidenum">
              <a:rPr lang="en-US" altLang="en-US"/>
              <a:pPr/>
              <a:t>35</a:t>
            </a:fld>
            <a:endParaRPr lang="en-US" altLang="en-US" dirty="0"/>
          </a:p>
        </p:txBody>
      </p:sp>
      <p:sp>
        <p:nvSpPr>
          <p:cNvPr id="28673" name="Text Box 1">
            <a:extLst>
              <a:ext uri="{FF2B5EF4-FFF2-40B4-BE49-F238E27FC236}">
                <a16:creationId xmlns:a16="http://schemas.microsoft.com/office/drawing/2014/main" id="{327B6F74-3287-4121-901D-6C89DC935869}"/>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6AA2216A-3EAD-4B02-A8B2-93B70C704FEB}" type="slidenum">
              <a:rPr lang="en-US" altLang="en-US" sz="1400"/>
              <a:pPr/>
              <a:t>35</a:t>
            </a:fld>
            <a:endParaRPr lang="en-US" altLang="en-US" sz="1400" dirty="0"/>
          </a:p>
        </p:txBody>
      </p:sp>
      <p:sp>
        <p:nvSpPr>
          <p:cNvPr id="28674" name="Rectangle 2">
            <a:extLst>
              <a:ext uri="{FF2B5EF4-FFF2-40B4-BE49-F238E27FC236}">
                <a16:creationId xmlns:a16="http://schemas.microsoft.com/office/drawing/2014/main" id="{68B93537-E14F-4902-B9BE-E0DA93C3FB9E}"/>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5" name="Text Box 3">
            <a:extLst>
              <a:ext uri="{FF2B5EF4-FFF2-40B4-BE49-F238E27FC236}">
                <a16:creationId xmlns:a16="http://schemas.microsoft.com/office/drawing/2014/main" id="{AA620565-137C-4406-A22B-645939BA6C9D}"/>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2725" eaLnBrk="1">
              <a:spcBef>
                <a:spcPct val="0"/>
              </a:spcBef>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Welcome Message</a:t>
            </a:r>
          </a:p>
        </p:txBody>
      </p:sp>
      <p:sp>
        <p:nvSpPr>
          <p:cNvPr id="28676" name="Rectangle 4">
            <a:extLst>
              <a:ext uri="{FF2B5EF4-FFF2-40B4-BE49-F238E27FC236}">
                <a16:creationId xmlns:a16="http://schemas.microsoft.com/office/drawing/2014/main" id="{B3B7BD1E-969E-4C6A-9465-76E5EA268D83}"/>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BE8352F8-DD40-4F85-9BF1-BD362B0F09B1}" type="slidenum">
              <a:rPr lang="en-US" altLang="en-US">
                <a:latin typeface="+mn-lt" charset="0"/>
              </a:rPr>
              <a:pPr hangingPunct="1">
                <a:lnSpc>
                  <a:spcPct val="100000"/>
                </a:lnSpc>
              </a:pPr>
              <a:t>35</a:t>
            </a:fld>
            <a:endParaRPr lang="en-US" altLang="en-US" dirty="0">
              <a:latin typeface="+mn-lt" charset="0"/>
            </a:endParaRPr>
          </a:p>
        </p:txBody>
      </p:sp>
    </p:spTree>
    <p:extLst>
      <p:ext uri="{BB962C8B-B14F-4D97-AF65-F5344CB8AC3E}">
        <p14:creationId xmlns:p14="http://schemas.microsoft.com/office/powerpoint/2010/main" val="29270803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9DF813C1-4276-4C89-A89A-A6708D7E2F16}"/>
              </a:ext>
            </a:extLst>
          </p:cNvPr>
          <p:cNvSpPr>
            <a:spLocks noGrp="1" noChangeArrowheads="1"/>
          </p:cNvSpPr>
          <p:nvPr>
            <p:ph type="sldNum"/>
          </p:nvPr>
        </p:nvSpPr>
        <p:spPr>
          <a:ln/>
        </p:spPr>
        <p:txBody>
          <a:body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082595E2-72EA-442C-9D57-F0247782A76D}"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36</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28673" name="Text Box 1">
            <a:extLst>
              <a:ext uri="{FF2B5EF4-FFF2-40B4-BE49-F238E27FC236}">
                <a16:creationId xmlns:a16="http://schemas.microsoft.com/office/drawing/2014/main" id="{327B6F74-3287-4121-901D-6C89DC935869}"/>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6AA2216A-3EAD-4B02-A8B2-93B70C704FEB}"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36</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28674" name="Rectangle 2">
            <a:extLst>
              <a:ext uri="{FF2B5EF4-FFF2-40B4-BE49-F238E27FC236}">
                <a16:creationId xmlns:a16="http://schemas.microsoft.com/office/drawing/2014/main" id="{68B93537-E14F-4902-B9BE-E0DA93C3FB9E}"/>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5" name="Text Box 3">
            <a:extLst>
              <a:ext uri="{FF2B5EF4-FFF2-40B4-BE49-F238E27FC236}">
                <a16:creationId xmlns:a16="http://schemas.microsoft.com/office/drawing/2014/main" id="{AA620565-137C-4406-A22B-645939BA6C9D}"/>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2725" eaLnBrk="1">
              <a:spcBef>
                <a:spcPct val="0"/>
              </a:spcBef>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Welcome Message</a:t>
            </a:r>
          </a:p>
        </p:txBody>
      </p:sp>
      <p:sp>
        <p:nvSpPr>
          <p:cNvPr id="28676" name="Rectangle 4">
            <a:extLst>
              <a:ext uri="{FF2B5EF4-FFF2-40B4-BE49-F238E27FC236}">
                <a16:creationId xmlns:a16="http://schemas.microsoft.com/office/drawing/2014/main" id="{B3B7BD1E-969E-4C6A-9465-76E5EA268D83}"/>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fld id="{BE8352F8-DD40-4F85-9BF1-BD362B0F09B1}" type="slidenum">
              <a:rPr kumimoji="0" lang="en-US" altLang="en-US" sz="1800" b="0" i="0" u="none" strike="noStrike" kern="1200" cap="none" spc="0" normalizeH="0" baseline="0" noProof="0">
                <a:ln>
                  <a:noFill/>
                </a:ln>
                <a:solidFill>
                  <a:srgbClr val="000000"/>
                </a:solidFill>
                <a:effectLst/>
                <a:uLnTx/>
                <a:uFillTx/>
                <a:latin typeface="Calibri" panose="020F0502020204030204"/>
                <a:ea typeface="Microsoft YaHei" panose="020B0503020204020204" pitchFamily="34" charset="-122"/>
                <a:cs typeface="+mn-cs"/>
              </a:rPr>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t>36</a:t>
            </a:fld>
            <a:endParaRPr kumimoji="0" lang="en-US" altLang="en-US" sz="1800" b="0" i="0" u="none" strike="noStrike" kern="1200" cap="none" spc="0" normalizeH="0" baseline="0" noProof="0" dirty="0">
              <a:ln>
                <a:noFill/>
              </a:ln>
              <a:solidFill>
                <a:srgbClr val="000000"/>
              </a:solidFill>
              <a:effectLst/>
              <a:uLnTx/>
              <a:uFillTx/>
              <a:latin typeface="Calibri" panose="020F0502020204030204"/>
              <a:ea typeface="Microsoft YaHei" panose="020B0503020204020204" pitchFamily="34" charset="-122"/>
              <a:cs typeface="+mn-cs"/>
            </a:endParaRPr>
          </a:p>
        </p:txBody>
      </p:sp>
    </p:spTree>
    <p:extLst>
      <p:ext uri="{BB962C8B-B14F-4D97-AF65-F5344CB8AC3E}">
        <p14:creationId xmlns:p14="http://schemas.microsoft.com/office/powerpoint/2010/main" val="2048584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85A470D1-A14D-4E5D-9E61-F1E94F410AD1}"/>
              </a:ext>
            </a:extLst>
          </p:cNvPr>
          <p:cNvSpPr>
            <a:spLocks noGrp="1" noChangeArrowheads="1"/>
          </p:cNvSpPr>
          <p:nvPr>
            <p:ph type="sldNum"/>
          </p:nvPr>
        </p:nvSpPr>
        <p:spPr>
          <a:ln/>
        </p:spPr>
        <p:txBody>
          <a:body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070D1CB2-4F72-49BB-ACC2-A338766454E7}" type="slidenum">
              <a:rPr kumimoji="0" lang="en-US" altLang="en-US" sz="1400" b="0" i="0" u="none" strike="noStrike" kern="1200" cap="none" spc="0" normalizeH="0" baseline="0" noProof="0" smtClean="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29697" name="Text Box 1">
            <a:extLst>
              <a:ext uri="{FF2B5EF4-FFF2-40B4-BE49-F238E27FC236}">
                <a16:creationId xmlns:a16="http://schemas.microsoft.com/office/drawing/2014/main" id="{A100261E-E3B8-4F82-B05B-198029AE329B}"/>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530DCDF1-4B9C-4ECE-84D0-C020DCBEB8C9}" type="slidenum">
              <a:rPr kumimoji="0" lang="en-US" altLang="en-US" sz="1400" b="0" i="0" u="none" strike="noStrike" kern="1200" cap="none" spc="0" normalizeH="0" baseline="0" noProof="0" smtClean="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3</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29698" name="Rectangle 2">
            <a:extLst>
              <a:ext uri="{FF2B5EF4-FFF2-40B4-BE49-F238E27FC236}">
                <a16:creationId xmlns:a16="http://schemas.microsoft.com/office/drawing/2014/main" id="{88B474C9-72EA-462C-A0B1-F326A91C37EF}"/>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699" name="Rectangle 3">
            <a:extLst>
              <a:ext uri="{FF2B5EF4-FFF2-40B4-BE49-F238E27FC236}">
                <a16:creationId xmlns:a16="http://schemas.microsoft.com/office/drawing/2014/main" id="{B76B7529-564A-48FF-936B-44A5BCDB2731}"/>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29700" name="Rectangle 4">
            <a:extLst>
              <a:ext uri="{FF2B5EF4-FFF2-40B4-BE49-F238E27FC236}">
                <a16:creationId xmlns:a16="http://schemas.microsoft.com/office/drawing/2014/main" id="{5C711C8D-EF1F-4247-A623-9398DD1260F0}"/>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fld id="{D22392B4-97D2-42FD-9F7D-1DF6B3EF6BD5}"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icrosoft YaHei" panose="020B0503020204020204" pitchFamily="34" charset="-122"/>
                <a:cs typeface="+mn-cs"/>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t>3</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504729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8A048471-2DBD-4EE0-A8A6-63560DA5D39A}"/>
              </a:ext>
            </a:extLst>
          </p:cNvPr>
          <p:cNvSpPr>
            <a:spLocks noGrp="1" noChangeArrowheads="1"/>
          </p:cNvSpPr>
          <p:nvPr>
            <p:ph type="sldNum"/>
          </p:nvPr>
        </p:nvSpPr>
        <p:spPr>
          <a:ln/>
        </p:spPr>
        <p:txBody>
          <a:bodyPr/>
          <a:lstStyle/>
          <a:p>
            <a:fld id="{B43D0CEA-1AF9-4D7E-872F-CF7F40BA3DB4}" type="slidenum">
              <a:rPr lang="en-US" altLang="en-US"/>
              <a:pPr/>
              <a:t>4</a:t>
            </a:fld>
            <a:endParaRPr lang="en-US" altLang="en-US" dirty="0"/>
          </a:p>
        </p:txBody>
      </p:sp>
      <p:sp>
        <p:nvSpPr>
          <p:cNvPr id="30721" name="Text Box 1">
            <a:extLst>
              <a:ext uri="{FF2B5EF4-FFF2-40B4-BE49-F238E27FC236}">
                <a16:creationId xmlns:a16="http://schemas.microsoft.com/office/drawing/2014/main" id="{F28CC792-75DB-4BF6-9FF3-504AC0809833}"/>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44EC38DD-9E49-470B-A15C-26DEF6AD3B02}" type="slidenum">
              <a:rPr lang="en-US" altLang="en-US" sz="1400"/>
              <a:pPr/>
              <a:t>4</a:t>
            </a:fld>
            <a:endParaRPr lang="en-US" altLang="en-US" sz="1400" dirty="0"/>
          </a:p>
        </p:txBody>
      </p:sp>
      <p:sp>
        <p:nvSpPr>
          <p:cNvPr id="30722" name="Rectangle 2">
            <a:extLst>
              <a:ext uri="{FF2B5EF4-FFF2-40B4-BE49-F238E27FC236}">
                <a16:creationId xmlns:a16="http://schemas.microsoft.com/office/drawing/2014/main" id="{E9E16F76-AB3F-427A-A340-A24050453BB5}"/>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3" name="Text Box 3">
            <a:extLst>
              <a:ext uri="{FF2B5EF4-FFF2-40B4-BE49-F238E27FC236}">
                <a16:creationId xmlns:a16="http://schemas.microsoft.com/office/drawing/2014/main" id="{931E4B1D-CE2C-4E4C-9EAF-D1AEA22621B5}"/>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215900" indent="-214313" eaLnBrk="1">
              <a:spcBef>
                <a:spcPts val="613"/>
              </a:spcBef>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The six areas of focus reflect critical humanitarian issues and needs being addressed by Rotarians worldwide. </a:t>
            </a:r>
          </a:p>
          <a:p>
            <a:pPr marL="215900" indent="-214313" eaLnBrk="1">
              <a:spcBef>
                <a:spcPts val="613"/>
              </a:spcBef>
              <a:tabLst>
                <a:tab pos="939800" algn="l"/>
                <a:tab pos="1663700" algn="l"/>
                <a:tab pos="2387600" algn="l"/>
                <a:tab pos="3109913" algn="l"/>
                <a:tab pos="3833813" algn="l"/>
                <a:tab pos="4559300" algn="l"/>
                <a:tab pos="5283200" algn="l"/>
              </a:tabLst>
            </a:pPr>
            <a:endParaRPr lang="en-US" altLang="en-US" sz="2000" dirty="0">
              <a:latin typeface="Arial" panose="020B0604020202020204" pitchFamily="34" charset="0"/>
              <a:ea typeface="Microsoft YaHei" panose="020B0503020204020204" pitchFamily="34" charset="-122"/>
            </a:endParaRPr>
          </a:p>
          <a:p>
            <a:pPr marL="215900" indent="-214313" eaLnBrk="1">
              <a:spcBef>
                <a:spcPts val="613"/>
              </a:spcBef>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They align Rotary with other international development efforts and advance the Foundation’s mission. Each of the areas listed has specific goals that are outlined in the corresponding area of focus policy statement. </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Peace and conflict prevention/resolution</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Disease prevention and treatment</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Water and sanitation</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Maternal and child health</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Basic education and literacy</a:t>
            </a:r>
          </a:p>
          <a:p>
            <a:pPr marL="642938" lvl="1" indent="-174625" eaLnBrk="1">
              <a:spcBef>
                <a:spcPts val="613"/>
              </a:spcBef>
              <a:buSzPct val="45000"/>
              <a:buFont typeface="Arial" panose="020B0604020202020204" pitchFamily="34" charset="0"/>
              <a:buChar char="•"/>
              <a:tabLst>
                <a:tab pos="939800" algn="l"/>
                <a:tab pos="1663700" algn="l"/>
                <a:tab pos="2387600" algn="l"/>
                <a:tab pos="3109913" algn="l"/>
                <a:tab pos="3833813" algn="l"/>
                <a:tab pos="4559300" algn="l"/>
                <a:tab pos="5283200" algn="l"/>
              </a:tabLst>
            </a:pPr>
            <a:r>
              <a:rPr lang="en-US" altLang="en-US" sz="2000" dirty="0">
                <a:latin typeface="Arial" panose="020B0604020202020204" pitchFamily="34" charset="0"/>
                <a:ea typeface="Microsoft YaHei" panose="020B0503020204020204" pitchFamily="34" charset="-122"/>
              </a:rPr>
              <a:t>Economic and community development </a:t>
            </a:r>
          </a:p>
          <a:p>
            <a:pPr eaLnBrk="1">
              <a:spcBef>
                <a:spcPts val="613"/>
              </a:spcBef>
              <a:buClrTx/>
              <a:buSzTx/>
              <a:buFontTx/>
              <a:buNone/>
              <a:tabLst>
                <a:tab pos="939800" algn="l"/>
                <a:tab pos="1663700" algn="l"/>
                <a:tab pos="2387600" algn="l"/>
                <a:tab pos="3109913" algn="l"/>
                <a:tab pos="3833813" algn="l"/>
                <a:tab pos="4559300" algn="l"/>
                <a:tab pos="5283200" algn="l"/>
              </a:tabLst>
            </a:pPr>
            <a:endParaRPr lang="en-US" altLang="en-US" sz="2000" dirty="0">
              <a:latin typeface="Arial" panose="020B0604020202020204" pitchFamily="34" charset="0"/>
              <a:ea typeface="Microsoft YaHei" panose="020B0503020204020204" pitchFamily="34" charset="-122"/>
            </a:endParaRPr>
          </a:p>
          <a:p>
            <a:pPr eaLnBrk="1">
              <a:spcBef>
                <a:spcPts val="613"/>
              </a:spcBef>
              <a:buClrTx/>
              <a:buSzTx/>
              <a:buFontTx/>
              <a:buNone/>
              <a:tabLst>
                <a:tab pos="939800" algn="l"/>
                <a:tab pos="1663700" algn="l"/>
                <a:tab pos="2387600" algn="l"/>
                <a:tab pos="3109913" algn="l"/>
                <a:tab pos="3833813" algn="l"/>
                <a:tab pos="4559300" algn="l"/>
                <a:tab pos="5283200" algn="l"/>
              </a:tabLst>
            </a:pPr>
            <a:endParaRPr lang="en-US" altLang="en-US" sz="2000" dirty="0">
              <a:latin typeface="Arial" panose="020B0604020202020204" pitchFamily="34" charset="0"/>
              <a:ea typeface="Microsoft YaHei" panose="020B0503020204020204" pitchFamily="34" charset="-122"/>
            </a:endParaRPr>
          </a:p>
        </p:txBody>
      </p:sp>
      <p:sp>
        <p:nvSpPr>
          <p:cNvPr id="30724" name="Rectangle 4">
            <a:extLst>
              <a:ext uri="{FF2B5EF4-FFF2-40B4-BE49-F238E27FC236}">
                <a16:creationId xmlns:a16="http://schemas.microsoft.com/office/drawing/2014/main" id="{E58C2A00-5768-4FC2-8118-814C6480AE6A}"/>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AAE21046-8561-4B35-A991-77773809C76C}" type="slidenum">
              <a:rPr lang="en-US" altLang="en-US">
                <a:latin typeface="+mn-lt" charset="0"/>
              </a:rPr>
              <a:pPr hangingPunct="1">
                <a:lnSpc>
                  <a:spcPct val="100000"/>
                </a:lnSpc>
              </a:pPr>
              <a:t>4</a:t>
            </a:fld>
            <a:endParaRPr lang="en-US" altLang="en-US" dirty="0">
              <a:latin typeface="+mn-lt"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CFC13DC0-B047-4532-A8EF-9546829505C2}"/>
              </a:ext>
            </a:extLst>
          </p:cNvPr>
          <p:cNvSpPr>
            <a:spLocks noGrp="1" noChangeArrowheads="1"/>
          </p:cNvSpPr>
          <p:nvPr>
            <p:ph type="sldNum"/>
          </p:nvPr>
        </p:nvSpPr>
        <p:spPr>
          <a:ln/>
        </p:spPr>
        <p:txBody>
          <a:bodyPr/>
          <a:lstStyle/>
          <a:p>
            <a:fld id="{BBE7AE20-7B12-4E2F-BACE-38C97DADAD56}" type="slidenum">
              <a:rPr lang="en-US" altLang="en-US"/>
              <a:pPr/>
              <a:t>5</a:t>
            </a:fld>
            <a:endParaRPr lang="en-US" altLang="en-US" dirty="0"/>
          </a:p>
        </p:txBody>
      </p:sp>
      <p:sp>
        <p:nvSpPr>
          <p:cNvPr id="31745" name="Text Box 1">
            <a:extLst>
              <a:ext uri="{FF2B5EF4-FFF2-40B4-BE49-F238E27FC236}">
                <a16:creationId xmlns:a16="http://schemas.microsoft.com/office/drawing/2014/main" id="{8149CE1D-FB44-488E-8EEC-367E16891858}"/>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5B011BF4-E702-45DA-B772-530674A39CC9}" type="slidenum">
              <a:rPr lang="en-US" altLang="en-US" sz="1400"/>
              <a:pPr/>
              <a:t>5</a:t>
            </a:fld>
            <a:endParaRPr lang="en-US" altLang="en-US" sz="1400" dirty="0"/>
          </a:p>
        </p:txBody>
      </p:sp>
      <p:sp>
        <p:nvSpPr>
          <p:cNvPr id="31746" name="Rectangle 2">
            <a:extLst>
              <a:ext uri="{FF2B5EF4-FFF2-40B4-BE49-F238E27FC236}">
                <a16:creationId xmlns:a16="http://schemas.microsoft.com/office/drawing/2014/main" id="{04B3115C-5531-43AD-898C-74ABC00834CB}"/>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7" name="Rectangle 3">
            <a:extLst>
              <a:ext uri="{FF2B5EF4-FFF2-40B4-BE49-F238E27FC236}">
                <a16:creationId xmlns:a16="http://schemas.microsoft.com/office/drawing/2014/main" id="{FC00B35A-EF01-4B5D-91D7-0ACDABBBEC45}"/>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31748" name="Rectangle 4">
            <a:extLst>
              <a:ext uri="{FF2B5EF4-FFF2-40B4-BE49-F238E27FC236}">
                <a16:creationId xmlns:a16="http://schemas.microsoft.com/office/drawing/2014/main" id="{38A0CE01-DFEE-485A-9E4F-80825921AE13}"/>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pPr>
            <a:fld id="{DCBF3306-AD54-4379-9DAA-A4B895192089}" type="slidenum">
              <a:rPr lang="en-US" altLang="en-US" sz="1200">
                <a:latin typeface="Calibri" panose="020F0502020204030204" pitchFamily="34" charset="0"/>
              </a:rPr>
              <a:pPr algn="r" hangingPunct="1">
                <a:lnSpc>
                  <a:spcPct val="100000"/>
                </a:lnSpc>
              </a:pPr>
              <a:t>5</a:t>
            </a:fld>
            <a:endParaRPr lang="en-US" altLang="en-US" sz="1200" dirty="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CFC13DC0-B047-4532-A8EF-9546829505C2}"/>
              </a:ext>
            </a:extLst>
          </p:cNvPr>
          <p:cNvSpPr>
            <a:spLocks noGrp="1" noChangeArrowheads="1"/>
          </p:cNvSpPr>
          <p:nvPr>
            <p:ph type="sldNum"/>
          </p:nvPr>
        </p:nvSpPr>
        <p:spPr>
          <a:ln/>
        </p:spPr>
        <p:txBody>
          <a:body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BBE7AE20-7B12-4E2F-BACE-38C97DADAD5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31745" name="Text Box 1">
            <a:extLst>
              <a:ext uri="{FF2B5EF4-FFF2-40B4-BE49-F238E27FC236}">
                <a16:creationId xmlns:a16="http://schemas.microsoft.com/office/drawing/2014/main" id="{8149CE1D-FB44-488E-8EEC-367E16891858}"/>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5B011BF4-E702-45DA-B772-530674A39CC9}"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6</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31746" name="Rectangle 2">
            <a:extLst>
              <a:ext uri="{FF2B5EF4-FFF2-40B4-BE49-F238E27FC236}">
                <a16:creationId xmlns:a16="http://schemas.microsoft.com/office/drawing/2014/main" id="{04B3115C-5531-43AD-898C-74ABC00834CB}"/>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7" name="Rectangle 3">
            <a:extLst>
              <a:ext uri="{FF2B5EF4-FFF2-40B4-BE49-F238E27FC236}">
                <a16:creationId xmlns:a16="http://schemas.microsoft.com/office/drawing/2014/main" id="{FC00B35A-EF01-4B5D-91D7-0ACDABBBEC45}"/>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31748" name="Rectangle 4">
            <a:extLst>
              <a:ext uri="{FF2B5EF4-FFF2-40B4-BE49-F238E27FC236}">
                <a16:creationId xmlns:a16="http://schemas.microsoft.com/office/drawing/2014/main" id="{38A0CE01-DFEE-485A-9E4F-80825921AE13}"/>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fld id="{DCBF3306-AD54-4379-9DAA-A4B895192089}"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icrosoft YaHei" panose="020B0503020204020204" pitchFamily="34" charset="-122"/>
                <a:cs typeface="+mn-cs"/>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t>6</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1519668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CFC13DC0-B047-4532-A8EF-9546829505C2}"/>
              </a:ext>
            </a:extLst>
          </p:cNvPr>
          <p:cNvSpPr>
            <a:spLocks noGrp="1" noChangeArrowheads="1"/>
          </p:cNvSpPr>
          <p:nvPr>
            <p:ph type="sldNum"/>
          </p:nvPr>
        </p:nvSpPr>
        <p:spPr>
          <a:ln/>
        </p:spPr>
        <p:txBody>
          <a:body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BBE7AE20-7B12-4E2F-BACE-38C97DADAD5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7</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31745" name="Text Box 1">
            <a:extLst>
              <a:ext uri="{FF2B5EF4-FFF2-40B4-BE49-F238E27FC236}">
                <a16:creationId xmlns:a16="http://schemas.microsoft.com/office/drawing/2014/main" id="{8149CE1D-FB44-488E-8EEC-367E16891858}"/>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5B011BF4-E702-45DA-B772-530674A39CC9}"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7</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31746" name="Rectangle 2">
            <a:extLst>
              <a:ext uri="{FF2B5EF4-FFF2-40B4-BE49-F238E27FC236}">
                <a16:creationId xmlns:a16="http://schemas.microsoft.com/office/drawing/2014/main" id="{04B3115C-5531-43AD-898C-74ABC00834CB}"/>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7" name="Rectangle 3">
            <a:extLst>
              <a:ext uri="{FF2B5EF4-FFF2-40B4-BE49-F238E27FC236}">
                <a16:creationId xmlns:a16="http://schemas.microsoft.com/office/drawing/2014/main" id="{FC00B35A-EF01-4B5D-91D7-0ACDABBBEC45}"/>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215900" indent="-214313" eaLnBrk="1">
              <a:spcBef>
                <a:spcPct val="0"/>
              </a:spcBef>
              <a:tabLst>
                <a:tab pos="723900" algn="l"/>
                <a:tab pos="1447800" algn="l"/>
                <a:tab pos="2171700" algn="l"/>
                <a:tab pos="2895600" algn="l"/>
                <a:tab pos="3619500" algn="l"/>
                <a:tab pos="4343400" algn="l"/>
                <a:tab pos="5067300" algn="l"/>
              </a:tabLst>
            </a:pPr>
            <a:endParaRPr lang="en-US" altLang="en-US" sz="2000" dirty="0">
              <a:latin typeface="Arial" panose="020B0604020202020204" pitchFamily="34" charset="0"/>
              <a:ea typeface="Microsoft YaHei" panose="020B0503020204020204" pitchFamily="34" charset="-122"/>
            </a:endParaRPr>
          </a:p>
        </p:txBody>
      </p:sp>
      <p:sp>
        <p:nvSpPr>
          <p:cNvPr id="31748" name="Rectangle 4">
            <a:extLst>
              <a:ext uri="{FF2B5EF4-FFF2-40B4-BE49-F238E27FC236}">
                <a16:creationId xmlns:a16="http://schemas.microsoft.com/office/drawing/2014/main" id="{38A0CE01-DFEE-485A-9E4F-80825921AE13}"/>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fld id="{DCBF3306-AD54-4379-9DAA-A4B895192089}"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icrosoft YaHei" panose="020B0503020204020204" pitchFamily="34" charset="-122"/>
                <a:cs typeface="+mn-cs"/>
              </a:rPr>
              <a:pPr marL="0" marR="0" lvl="0" indent="0" algn="r"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t>7</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3211038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16D958CD-DB97-4F5A-B380-08B05EC4F786}"/>
              </a:ext>
            </a:extLst>
          </p:cNvPr>
          <p:cNvSpPr>
            <a:spLocks noGrp="1" noChangeArrowheads="1"/>
          </p:cNvSpPr>
          <p:nvPr>
            <p:ph type="sldNum"/>
          </p:nvPr>
        </p:nvSpPr>
        <p:spPr>
          <a:ln/>
        </p:spPr>
        <p:txBody>
          <a:bodyPr/>
          <a:lstStyle/>
          <a:p>
            <a:fld id="{4286D19A-F800-415A-B918-0CA18B78D2A1}" type="slidenum">
              <a:rPr lang="en-US" altLang="en-US"/>
              <a:pPr/>
              <a:t>8</a:t>
            </a:fld>
            <a:endParaRPr lang="en-US" altLang="en-US" dirty="0"/>
          </a:p>
        </p:txBody>
      </p:sp>
      <p:sp>
        <p:nvSpPr>
          <p:cNvPr id="45057" name="Text Box 1">
            <a:extLst>
              <a:ext uri="{FF2B5EF4-FFF2-40B4-BE49-F238E27FC236}">
                <a16:creationId xmlns:a16="http://schemas.microsoft.com/office/drawing/2014/main" id="{57F45D3D-A71E-4D31-ACB0-8370468ED4AC}"/>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fld id="{43F21B44-C121-4C99-8A15-76D8E65FA072}" type="slidenum">
              <a:rPr lang="en-US" altLang="en-US" sz="1400"/>
              <a:pPr/>
              <a:t>8</a:t>
            </a:fld>
            <a:endParaRPr lang="en-US" altLang="en-US" sz="1400" dirty="0"/>
          </a:p>
        </p:txBody>
      </p:sp>
      <p:sp>
        <p:nvSpPr>
          <p:cNvPr id="45058" name="Rectangle 2">
            <a:extLst>
              <a:ext uri="{FF2B5EF4-FFF2-40B4-BE49-F238E27FC236}">
                <a16:creationId xmlns:a16="http://schemas.microsoft.com/office/drawing/2014/main" id="{94D1A9AE-9B2B-42F2-A90C-BF7355B9C2C2}"/>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59" name="Text Box 3">
            <a:extLst>
              <a:ext uri="{FF2B5EF4-FFF2-40B4-BE49-F238E27FC236}">
                <a16:creationId xmlns:a16="http://schemas.microsoft.com/office/drawing/2014/main" id="{4218F968-A539-4FD0-A64F-061C66B6C308}"/>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173038" indent="-171450" eaLnBrk="1">
              <a:spcBef>
                <a:spcPts val="613"/>
              </a:spcBef>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latin typeface="Arial" panose="020B0604020202020204" pitchFamily="34" charset="0"/>
                <a:ea typeface="Microsoft YaHei" panose="020B0503020204020204" pitchFamily="34" charset="-122"/>
              </a:rPr>
              <a:t>Gifts to the Endowment Fund are held in perpetuity as part of an endowment. They are professionally invested, with a portion of the earnings used each year for purposes specified by the Trustees and the donors. </a:t>
            </a:r>
          </a:p>
          <a:p>
            <a:pPr marL="173038" indent="-171450"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dirty="0">
              <a:latin typeface="Arial" panose="020B0604020202020204" pitchFamily="34" charset="0"/>
              <a:ea typeface="Microsoft YaHei" panose="020B0503020204020204" pitchFamily="34" charset="-122"/>
            </a:endParaRPr>
          </a:p>
          <a:p>
            <a:pPr marL="173038" indent="-171450" eaLnBrk="1">
              <a:spcBef>
                <a:spcPts val="613"/>
              </a:spcBef>
              <a:buSzPct val="45000"/>
              <a:buFont typeface="Arial" panose="020B0604020202020204" pitchFamily="34" charset="0"/>
              <a:buChar char="•"/>
              <a:tabLst>
                <a:tab pos="896938" algn="l"/>
                <a:tab pos="1620838" algn="l"/>
                <a:tab pos="2344738" algn="l"/>
                <a:tab pos="3067050" algn="l"/>
                <a:tab pos="3790950" algn="l"/>
                <a:tab pos="4516438" algn="l"/>
                <a:tab pos="5240338" algn="l"/>
              </a:tabLst>
            </a:pPr>
            <a:r>
              <a:rPr lang="en-US" altLang="en-US" sz="2000" dirty="0">
                <a:latin typeface="Arial" panose="020B0604020202020204" pitchFamily="34" charset="0"/>
                <a:ea typeface="Microsoft YaHei" panose="020B0503020204020204" pitchFamily="34" charset="-122"/>
              </a:rPr>
              <a:t>The Endowment Fund offers donors a way to create their own lasting legacy through Rotary. </a:t>
            </a:r>
          </a:p>
          <a:p>
            <a:pPr marL="173038" indent="-171450" eaLnBrk="1">
              <a:spcBef>
                <a:spcPts val="613"/>
              </a:spcBef>
              <a:buClrTx/>
              <a:buSzTx/>
              <a:buFontTx/>
              <a:buNone/>
              <a:tabLst>
                <a:tab pos="896938" algn="l"/>
                <a:tab pos="1620838" algn="l"/>
                <a:tab pos="2344738" algn="l"/>
                <a:tab pos="3067050" algn="l"/>
                <a:tab pos="3790950" algn="l"/>
                <a:tab pos="4516438" algn="l"/>
                <a:tab pos="5240338" algn="l"/>
              </a:tabLst>
            </a:pPr>
            <a:endParaRPr lang="en-US" altLang="en-US" sz="2000" dirty="0">
              <a:latin typeface="Arial" panose="020B0604020202020204" pitchFamily="34" charset="0"/>
              <a:ea typeface="Microsoft YaHei" panose="020B0503020204020204" pitchFamily="34" charset="-122"/>
            </a:endParaRPr>
          </a:p>
        </p:txBody>
      </p:sp>
      <p:sp>
        <p:nvSpPr>
          <p:cNvPr id="45060" name="Rectangle 4">
            <a:extLst>
              <a:ext uri="{FF2B5EF4-FFF2-40B4-BE49-F238E27FC236}">
                <a16:creationId xmlns:a16="http://schemas.microsoft.com/office/drawing/2014/main" id="{39CA338B-9BC6-4663-86A9-E719FA8D1994}"/>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fld id="{18C6C331-3467-4146-987B-DB0F86080791}" type="slidenum">
              <a:rPr lang="en-US" altLang="en-US">
                <a:latin typeface="+mn-lt" charset="0"/>
              </a:rPr>
              <a:pPr hangingPunct="1">
                <a:lnSpc>
                  <a:spcPct val="100000"/>
                </a:lnSpc>
              </a:pPr>
              <a:t>8</a:t>
            </a:fld>
            <a:endParaRPr lang="en-US" altLang="en-US" dirty="0">
              <a:latin typeface="+mn-lt" charset="0"/>
            </a:endParaRPr>
          </a:p>
        </p:txBody>
      </p:sp>
    </p:spTree>
    <p:extLst>
      <p:ext uri="{BB962C8B-B14F-4D97-AF65-F5344CB8AC3E}">
        <p14:creationId xmlns:p14="http://schemas.microsoft.com/office/powerpoint/2010/main" val="1425482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ED857332-3B3B-4FF8-9221-F686839EF321}"/>
              </a:ext>
            </a:extLst>
          </p:cNvPr>
          <p:cNvSpPr>
            <a:spLocks noGrp="1" noChangeArrowheads="1"/>
          </p:cNvSpPr>
          <p:nvPr>
            <p:ph type="sldNum"/>
          </p:nvPr>
        </p:nvSpPr>
        <p:spPr>
          <a:ln/>
        </p:spPr>
        <p:txBody>
          <a:bodyPr/>
          <a:lstStyle/>
          <a:p>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DF734791-A4B0-4E47-A3C3-FDC82F685230}"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rPr>
              <a:pPr marL="0" marR="0" lvl="0" indent="0" algn="r" defTabSz="457200" rtl="0" eaLnBrk="1" fontAlgn="base" latinLnBrk="0" hangingPunct="0">
                <a:lnSpc>
                  <a:spcPct val="95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9</a:t>
            </a:fld>
            <a:endParaRPr kumimoji="0" lang="en-US"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icrosoft YaHei" panose="020B0503020204020204" pitchFamily="34" charset="-122"/>
              <a:cs typeface="Lucida Sans Unicode" panose="020B0602030504020204" pitchFamily="34" charset="0"/>
            </a:endParaRPr>
          </a:p>
        </p:txBody>
      </p:sp>
      <p:sp>
        <p:nvSpPr>
          <p:cNvPr id="43009" name="Text Box 1">
            <a:extLst>
              <a:ext uri="{FF2B5EF4-FFF2-40B4-BE49-F238E27FC236}">
                <a16:creationId xmlns:a16="http://schemas.microsoft.com/office/drawing/2014/main" id="{1361CAED-4E79-46B6-AC6F-E22707BBF242}"/>
              </a:ext>
            </a:extLst>
          </p:cNvPr>
          <p:cNvSpPr txBox="1">
            <a:spLocks noChangeArrowheads="1"/>
          </p:cNvSpPr>
          <p:nvPr/>
        </p:nvSpPr>
        <p:spPr bwMode="auto">
          <a:xfrm>
            <a:off x="4398963" y="9555163"/>
            <a:ext cx="33718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fld id="{8F55EAEE-2ED1-4531-B47F-5C98663807C4}"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mn-cs"/>
              </a:rPr>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Lst>
                <a:defRPr/>
              </a:pPr>
              <a:t>9</a:t>
            </a:fld>
            <a:endPar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43010" name="Rectangle 2">
            <a:extLst>
              <a:ext uri="{FF2B5EF4-FFF2-40B4-BE49-F238E27FC236}">
                <a16:creationId xmlns:a16="http://schemas.microsoft.com/office/drawing/2014/main" id="{1E04A359-6742-4D77-8BD9-B2E7C7B448C7}"/>
              </a:ext>
            </a:extLst>
          </p:cNvPr>
          <p:cNvSpPr txBox="1">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1" name="Text Box 3">
            <a:extLst>
              <a:ext uri="{FF2B5EF4-FFF2-40B4-BE49-F238E27FC236}">
                <a16:creationId xmlns:a16="http://schemas.microsoft.com/office/drawing/2014/main" id="{C874C2A1-E9D7-4130-9191-5D93A2454436}"/>
              </a:ext>
            </a:extLst>
          </p:cNvPr>
          <p:cNvSpPr txBox="1">
            <a:spLocks noGrp="1" noChangeArrowheads="1"/>
          </p:cNvSpPr>
          <p:nvPr>
            <p:ph type="body" idx="1"/>
          </p:nvPr>
        </p:nvSpPr>
        <p:spPr bwMode="auto">
          <a:xfrm>
            <a:off x="701675" y="4416425"/>
            <a:ext cx="5608638"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p>
            <a:pPr marL="465138" indent="-461963" eaLnBrk="1">
              <a:spcBef>
                <a:spcPts val="613"/>
              </a:spcBef>
              <a:tabLst>
                <a:tab pos="1189038" algn="l"/>
                <a:tab pos="1912938" algn="l"/>
                <a:tab pos="2636838" algn="l"/>
                <a:tab pos="3359150" algn="l"/>
                <a:tab pos="4083050" algn="l"/>
                <a:tab pos="4808538" algn="l"/>
                <a:tab pos="5532438" algn="l"/>
              </a:tabLst>
            </a:pPr>
            <a:r>
              <a:rPr lang="en-US" altLang="en-US" sz="2000" dirty="0">
                <a:solidFill>
                  <a:srgbClr val="505050"/>
                </a:solidFill>
                <a:latin typeface="Georgia" panose="02040502050405020303" pitchFamily="18" charset="0"/>
                <a:ea typeface="Microsoft YaHei" panose="020B0503020204020204" pitchFamily="34" charset="-122"/>
              </a:rPr>
              <a:t>Rotarians support our Foundation through:</a:t>
            </a:r>
          </a:p>
          <a:p>
            <a:pPr marL="642938" lvl="1" indent="-174625"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dirty="0">
                <a:solidFill>
                  <a:srgbClr val="505050"/>
                </a:solidFill>
                <a:latin typeface="Georgia" panose="02040502050405020303" pitchFamily="18" charset="0"/>
                <a:ea typeface="Microsoft YaHei" panose="020B0503020204020204" pitchFamily="34" charset="-122"/>
              </a:rPr>
              <a:t>The PolioPlus Fund, dedicated to global polio eradication</a:t>
            </a:r>
          </a:p>
          <a:p>
            <a:pPr marL="642938" lvl="1" indent="-174625"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dirty="0">
                <a:solidFill>
                  <a:srgbClr val="505050"/>
                </a:solidFill>
                <a:latin typeface="Georgia" panose="02040502050405020303" pitchFamily="18" charset="0"/>
                <a:ea typeface="Microsoft YaHei" panose="020B0503020204020204" pitchFamily="34" charset="-122"/>
              </a:rPr>
              <a:t>The Annual Fund, primary source of funding for Foundation grants and activities</a:t>
            </a:r>
          </a:p>
          <a:p>
            <a:pPr marL="642938" lvl="1" indent="-174625" eaLnBrk="1">
              <a:spcBef>
                <a:spcPts val="613"/>
              </a:spcBef>
              <a:buClr>
                <a:srgbClr val="505050"/>
              </a:buClr>
              <a:buSzPct val="45000"/>
              <a:buFont typeface="Arial" panose="020B0604020202020204" pitchFamily="34" charset="0"/>
              <a:buChar char="•"/>
              <a:tabLst>
                <a:tab pos="1189038" algn="l"/>
                <a:tab pos="1912938" algn="l"/>
                <a:tab pos="2636838" algn="l"/>
                <a:tab pos="3359150" algn="l"/>
                <a:tab pos="4083050" algn="l"/>
                <a:tab pos="4808538" algn="l"/>
                <a:tab pos="5532438" algn="l"/>
              </a:tabLst>
            </a:pPr>
            <a:r>
              <a:rPr lang="en-US" altLang="en-US" sz="2000" dirty="0">
                <a:solidFill>
                  <a:srgbClr val="505050"/>
                </a:solidFill>
                <a:latin typeface="Georgia" panose="02040502050405020303" pitchFamily="18" charset="0"/>
                <a:ea typeface="Microsoft YaHei" panose="020B0503020204020204" pitchFamily="34" charset="-122"/>
              </a:rPr>
              <a:t>The Endowment Fund, which supports the Foundation in perpetuity</a:t>
            </a:r>
          </a:p>
          <a:p>
            <a:pPr marL="931863" eaLnBrk="1">
              <a:spcBef>
                <a:spcPts val="613"/>
              </a:spcBef>
              <a:buClrTx/>
              <a:buSzTx/>
              <a:buFontTx/>
              <a:buNone/>
              <a:tabLst>
                <a:tab pos="1189038" algn="l"/>
                <a:tab pos="1912938" algn="l"/>
                <a:tab pos="2636838" algn="l"/>
                <a:tab pos="3359150" algn="l"/>
                <a:tab pos="4083050" algn="l"/>
                <a:tab pos="4808538" algn="l"/>
                <a:tab pos="5532438" algn="l"/>
              </a:tabLst>
            </a:pPr>
            <a:endParaRPr lang="en-US" altLang="en-US" sz="2000" dirty="0">
              <a:solidFill>
                <a:srgbClr val="505050"/>
              </a:solidFill>
              <a:latin typeface="Georgia" panose="02040502050405020303" pitchFamily="18" charset="0"/>
              <a:ea typeface="Microsoft YaHei" panose="020B0503020204020204" pitchFamily="34" charset="-122"/>
            </a:endParaRPr>
          </a:p>
        </p:txBody>
      </p:sp>
      <p:sp>
        <p:nvSpPr>
          <p:cNvPr id="43012" name="Rectangle 4">
            <a:extLst>
              <a:ext uri="{FF2B5EF4-FFF2-40B4-BE49-F238E27FC236}">
                <a16:creationId xmlns:a16="http://schemas.microsoft.com/office/drawing/2014/main" id="{5C4DD2C6-77CF-49A0-AEF4-95FD0CF972AB}"/>
              </a:ext>
            </a:extLst>
          </p:cNvPr>
          <p:cNvSpPr>
            <a:spLocks noChangeArrowheads="1"/>
          </p:cNvSpPr>
          <p:nvPr/>
        </p:nvSpPr>
        <p:spPr bwMode="auto">
          <a:xfrm>
            <a:off x="3970338" y="8829675"/>
            <a:ext cx="3036887"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fld id="{28D58485-C454-4911-A592-6D8725E6C183}" type="slidenum">
              <a:rPr kumimoji="0" lang="en-US" altLang="en-US" sz="1800" b="0" i="0" u="none" strike="noStrike" kern="1200" cap="none" spc="0" normalizeH="0" baseline="0" noProof="0">
                <a:ln>
                  <a:noFill/>
                </a:ln>
                <a:solidFill>
                  <a:srgbClr val="000000"/>
                </a:solidFill>
                <a:effectLst/>
                <a:uLnTx/>
                <a:uFillTx/>
                <a:latin typeface="Calibri" panose="020F0502020204030204"/>
                <a:ea typeface="Microsoft YaHei" panose="020B0503020204020204" pitchFamily="34" charset="-122"/>
                <a:cs typeface="+mn-cs"/>
              </a:rPr>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t>9</a:t>
            </a:fld>
            <a:endParaRPr kumimoji="0" lang="en-US" altLang="en-US" sz="1800" b="0" i="0" u="none" strike="noStrike" kern="1200" cap="none" spc="0" normalizeH="0" baseline="0" noProof="0" dirty="0">
              <a:ln>
                <a:noFill/>
              </a:ln>
              <a:solidFill>
                <a:srgbClr val="000000"/>
              </a:solidFill>
              <a:effectLst/>
              <a:uLnTx/>
              <a:uFillTx/>
              <a:latin typeface="Calibri" panose="020F0502020204030204"/>
              <a:ea typeface="Microsoft YaHei" panose="020B0503020204020204" pitchFamily="34" charset="-122"/>
              <a:cs typeface="+mn-cs"/>
            </a:endParaRPr>
          </a:p>
        </p:txBody>
      </p:sp>
    </p:spTree>
    <p:extLst>
      <p:ext uri="{BB962C8B-B14F-4D97-AF65-F5344CB8AC3E}">
        <p14:creationId xmlns:p14="http://schemas.microsoft.com/office/powerpoint/2010/main" val="3243003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3189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28D89-F2DA-477C-80EF-10423176B1C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C0DDAF-5618-4BC9-8E61-B7AAD4B75C86}"/>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B1A95E3-858D-4601-8740-7DE64699CF3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556851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CD2A3-3587-43D1-9DA2-FCAB399C92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B6E9DB-F1CC-476D-98D2-77DD192A29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6580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40DD80-C956-4A69-ACEB-E9B1F04DD1C3}"/>
              </a:ext>
            </a:extLst>
          </p:cNvPr>
          <p:cNvSpPr>
            <a:spLocks noGrp="1"/>
          </p:cNvSpPr>
          <p:nvPr>
            <p:ph type="title" orient="vert"/>
          </p:nvPr>
        </p:nvSpPr>
        <p:spPr>
          <a:xfrm>
            <a:off x="6629400" y="273050"/>
            <a:ext cx="2055813" cy="585628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E5BEA7F-DB1E-4746-9005-D8F774259E4C}"/>
              </a:ext>
            </a:extLst>
          </p:cNvPr>
          <p:cNvSpPr>
            <a:spLocks noGrp="1"/>
          </p:cNvSpPr>
          <p:nvPr>
            <p:ph type="body" orient="vert" idx="1"/>
          </p:nvPr>
        </p:nvSpPr>
        <p:spPr>
          <a:xfrm>
            <a:off x="457200" y="231861"/>
            <a:ext cx="6019800" cy="5856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9768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B61BEF0D-F0BB-DE4B-95CE-6DB70DBA9567}" type="datetimeFigureOut">
              <a:rPr lang="en-US" dirty="0"/>
              <a:pPr/>
              <a:t>5/28/2022</a:t>
            </a:fld>
            <a:endParaRPr lang="en-US" dirty="0"/>
          </a:p>
        </p:txBody>
      </p:sp>
      <p:sp>
        <p:nvSpPr>
          <p:cNvPr id="5" name="Footer Placeholder 4"/>
          <p:cNvSpPr>
            <a:spLocks noGrp="1"/>
          </p:cNvSpPr>
          <p:nvPr>
            <p:ph type="ftr" sz="quarter" idx="11"/>
          </p:nvPr>
        </p:nvSpPr>
        <p:spPr>
          <a:xfrm>
            <a:off x="3623733" y="6117336"/>
            <a:ext cx="3609438" cy="365125"/>
          </a:xfrm>
        </p:spPr>
        <p:txBody>
          <a:bodyPr/>
          <a:lstStyle/>
          <a:p>
            <a:endParaRPr lang="en-US" dirty="0"/>
          </a:p>
        </p:txBody>
      </p:sp>
      <p:sp>
        <p:nvSpPr>
          <p:cNvPr id="6" name="Slide Number Placeholder 5"/>
          <p:cNvSpPr>
            <a:spLocks noGrp="1"/>
          </p:cNvSpPr>
          <p:nvPr>
            <p:ph type="sldNum" sz="quarter" idx="12"/>
          </p:nvPr>
        </p:nvSpPr>
        <p:spPr>
          <a:xfrm>
            <a:off x="8275320" y="6117336"/>
            <a:ext cx="411480" cy="365125"/>
          </a:xfrm>
        </p:spPr>
        <p:txBody>
          <a:bodyPr/>
          <a:lstStyle/>
          <a:p>
            <a:fld id="{D57F1E4F-1CFF-5643-939E-217C01CDF565}" type="slidenum">
              <a:rPr lang="en-US" dirty="0"/>
              <a:pPr/>
              <a:t>‹#›</a:t>
            </a:fld>
            <a:endParaRPr lang="en-US" dirty="0"/>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2331578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B61BEF0D-F0BB-DE4B-95CE-6DB70DBA9567}" type="datetimeFigureOut">
              <a:rPr lang="en-US" dirty="0"/>
              <a:pPr/>
              <a:t>5/28/2022</a:t>
            </a:fld>
            <a:endParaRPr lang="en-US" dirty="0"/>
          </a:p>
        </p:txBody>
      </p:sp>
      <p:sp>
        <p:nvSpPr>
          <p:cNvPr id="5" name="Footer Placeholder 4"/>
          <p:cNvSpPr>
            <a:spLocks noGrp="1"/>
          </p:cNvSpPr>
          <p:nvPr>
            <p:ph type="ftr" sz="quarter" idx="11"/>
          </p:nvPr>
        </p:nvSpPr>
        <p:spPr>
          <a:xfrm>
            <a:off x="1972647" y="6108173"/>
            <a:ext cx="5314517" cy="365125"/>
          </a:xfrm>
        </p:spPr>
        <p:txBody>
          <a:bodyPr/>
          <a:lstStyle/>
          <a:p>
            <a:endParaRPr lang="en-US" dirty="0"/>
          </a:p>
        </p:txBody>
      </p:sp>
      <p:sp>
        <p:nvSpPr>
          <p:cNvPr id="6" name="Slide Number Placeholder 5"/>
          <p:cNvSpPr>
            <a:spLocks noGrp="1"/>
          </p:cNvSpPr>
          <p:nvPr>
            <p:ph type="sldNum" sz="quarter" idx="12"/>
          </p:nvPr>
        </p:nvSpPr>
        <p:spPr>
          <a:xfrm>
            <a:off x="8258967" y="6108173"/>
            <a:ext cx="427833"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8130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273317" y="6116070"/>
            <a:ext cx="413483"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84021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32685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11445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976192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3386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CFB58-C5A2-4DCA-B70D-3B37BEE1FC5C}"/>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DF5375-8CF6-46CE-99EF-7DCCD10EB366}"/>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904099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47221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353591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843998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08844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501296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692853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509646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687421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656703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15050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6240-F19F-4548-9F5A-41AF4ACA60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435F87-4415-4932-9BE0-A999436DDB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30731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6575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611C5-721A-4233-BDB9-53D9039F2728}"/>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3C48CE-5EAF-4F3D-951E-B4733DAFC76A}"/>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2603091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42912-A4C2-425D-B9E1-9BFFBBA18E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9403BD-CC98-4E8B-B0ED-0BE2C8861DCC}"/>
              </a:ext>
            </a:extLst>
          </p:cNvPr>
          <p:cNvSpPr>
            <a:spLocks noGrp="1"/>
          </p:cNvSpPr>
          <p:nvPr>
            <p:ph sz="half" idx="1"/>
          </p:nvPr>
        </p:nvSpPr>
        <p:spPr>
          <a:xfrm>
            <a:off x="457200" y="1604963"/>
            <a:ext cx="4037013"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D6D561-BD07-4A5E-B906-05B3BFE93C21}"/>
              </a:ext>
            </a:extLst>
          </p:cNvPr>
          <p:cNvSpPr>
            <a:spLocks noGrp="1"/>
          </p:cNvSpPr>
          <p:nvPr>
            <p:ph sz="half" idx="2"/>
          </p:nvPr>
        </p:nvSpPr>
        <p:spPr>
          <a:xfrm>
            <a:off x="4646613" y="1604963"/>
            <a:ext cx="4038600"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7059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EF553-B5CC-41B0-B36D-FAAC130E8BD8}"/>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A139C5-EC48-4AF7-B0EB-9AA019088B3D}"/>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9191AF-1EE9-4E71-BE0F-63F4FA77FA95}"/>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4C5E72-2382-4FA5-8FF0-56D0D3831024}"/>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16990B-5B31-44BE-A9D9-17696843EA05}"/>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13334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EEDB8-44D8-45BD-8B88-23DD855D3FD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98331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339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ED54C-8F99-427D-85B4-F9DD2E22059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205BF1B-5BE1-4878-983B-5D2882489729}"/>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72060A-39C2-4A5E-97B1-3F85569BDE5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830089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2.jpe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3">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2pPr>
      <a:lvl3pPr marL="11430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3pPr>
      <a:lvl4pPr marL="16002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4pPr>
      <a:lvl5pPr marL="20574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5pPr>
      <a:lvl6pPr marL="25146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6pPr>
      <a:lvl7pPr marL="29718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7pPr>
      <a:lvl8pPr marL="34290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8pPr>
      <a:lvl9pPr marL="38862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57200" rtl="0" fontAlgn="base" hangingPunct="0">
        <a:lnSpc>
          <a:spcPct val="104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fontAlgn="base" hangingPunct="0">
        <a:lnSpc>
          <a:spcPct val="104000"/>
        </a:lnSpc>
        <a:spcBef>
          <a:spcPct val="0"/>
        </a:spcBef>
        <a:spcAft>
          <a:spcPts val="1138"/>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57200" rtl="0" fontAlgn="base" hangingPunct="0">
        <a:lnSpc>
          <a:spcPct val="104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57200" rtl="0" fontAlgn="base" hangingPunct="0">
        <a:lnSpc>
          <a:spcPct val="104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fontAlgn="base" hangingPunct="0">
        <a:lnSpc>
          <a:spcPct val="104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49" name="Rectangle 1">
            <a:extLst>
              <a:ext uri="{FF2B5EF4-FFF2-40B4-BE49-F238E27FC236}">
                <a16:creationId xmlns:a16="http://schemas.microsoft.com/office/drawing/2014/main" id="{B2DF4893-A798-4FEA-8D02-90D1DC9AF6F3}"/>
              </a:ext>
            </a:extLst>
          </p:cNvPr>
          <p:cNvSpPr>
            <a:spLocks noGrp="1" noChangeArrowheads="1"/>
          </p:cNvSpPr>
          <p:nvPr>
            <p:ph type="title"/>
          </p:nvPr>
        </p:nvSpPr>
        <p:spPr bwMode="auto">
          <a:xfrm>
            <a:off x="457200" y="273050"/>
            <a:ext cx="8228013"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US"/>
              <a:t>Click to edit the title text format</a:t>
            </a:r>
          </a:p>
        </p:txBody>
      </p:sp>
      <p:sp>
        <p:nvSpPr>
          <p:cNvPr id="2050" name="Rectangle 2">
            <a:extLst>
              <a:ext uri="{FF2B5EF4-FFF2-40B4-BE49-F238E27FC236}">
                <a16:creationId xmlns:a16="http://schemas.microsoft.com/office/drawing/2014/main" id="{7FC82B77-5AC4-4C58-BA08-1480362DC97E}"/>
              </a:ext>
            </a:extLst>
          </p:cNvPr>
          <p:cNvSpPr>
            <a:spLocks noGrp="1" noChangeArrowheads="1"/>
          </p:cNvSpPr>
          <p:nvPr>
            <p:ph type="body" idx="1"/>
          </p:nvPr>
        </p:nvSpPr>
        <p:spPr bwMode="auto">
          <a:xfrm>
            <a:off x="457200" y="1604963"/>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a:p>
            <a:pPr lvl="4"/>
            <a:r>
              <a:rPr lang="en-GB" altLang="en-US"/>
              <a:t>Eighth Outline Level</a:t>
            </a:r>
          </a:p>
          <a:p>
            <a:pPr lvl="4"/>
            <a:r>
              <a:rPr lang="en-GB" altLang="en-US"/>
              <a:t>Ninth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2pPr>
      <a:lvl3pPr marL="11430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3pPr>
      <a:lvl4pPr marL="16002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4pPr>
      <a:lvl5pPr marL="20574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5pPr>
      <a:lvl6pPr marL="25146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6pPr>
      <a:lvl7pPr marL="29718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7pPr>
      <a:lvl8pPr marL="34290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8pPr>
      <a:lvl9pPr marL="3886200" indent="-228600" algn="l" defTabSz="457200" rtl="0" fontAlgn="base" hangingPunct="0">
        <a:lnSpc>
          <a:spcPct val="87000"/>
        </a:lnSpc>
        <a:spcBef>
          <a:spcPct val="0"/>
        </a:spcBef>
        <a:spcAft>
          <a:spcPct val="0"/>
        </a:spcAft>
        <a:buClr>
          <a:srgbClr val="000000"/>
        </a:buClr>
        <a:buSzPct val="100000"/>
        <a:buFont typeface="Times New Roman" panose="02020603050405020304" pitchFamily="18" charset="0"/>
        <a:defRPr>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57200" rtl="0" fontAlgn="base" hangingPunct="0">
        <a:lnSpc>
          <a:spcPct val="104000"/>
        </a:lnSpc>
        <a:spcBef>
          <a:spcPct val="0"/>
        </a:spcBef>
        <a:spcAft>
          <a:spcPts val="14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fontAlgn="base" hangingPunct="0">
        <a:lnSpc>
          <a:spcPct val="104000"/>
        </a:lnSpc>
        <a:spcBef>
          <a:spcPct val="0"/>
        </a:spcBef>
        <a:spcAft>
          <a:spcPts val="1138"/>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57200" rtl="0" fontAlgn="base" hangingPunct="0">
        <a:lnSpc>
          <a:spcPct val="104000"/>
        </a:lnSpc>
        <a:spcBef>
          <a:spcPct val="0"/>
        </a:spcBef>
        <a:spcAft>
          <a:spcPts val="850"/>
        </a:spcAft>
        <a:buClr>
          <a:srgbClr val="000000"/>
        </a:buClr>
        <a:buSzPct val="100000"/>
        <a:buFont typeface="Times New Roman" panose="02020603050405020304" pitchFamily="18" charset="0"/>
        <a:defRPr sz="2000" kern="1200">
          <a:solidFill>
            <a:srgbClr val="000000"/>
          </a:solidFill>
          <a:latin typeface="+mn-lt"/>
          <a:ea typeface="+mn-ea"/>
          <a:cs typeface="+mn-cs"/>
        </a:defRPr>
      </a:lvl3pPr>
      <a:lvl4pPr marL="1600200" indent="-228600" algn="l" defTabSz="457200" rtl="0" fontAlgn="base" hangingPunct="0">
        <a:lnSpc>
          <a:spcPct val="104000"/>
        </a:lnSpc>
        <a:spcBef>
          <a:spcPct val="0"/>
        </a:spcBef>
        <a:spcAft>
          <a:spcPts val="57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fontAlgn="base" hangingPunct="0">
        <a:lnSpc>
          <a:spcPct val="104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5/28/2022</a:t>
            </a:fld>
            <a:endParaRPr lang="en-US" dirty="0"/>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548806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30.xml"/><Relationship Id="rId6" Type="http://schemas.openxmlformats.org/officeDocument/2006/relationships/image" Target="../media/image30.pn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png"/><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hyperlink" Target="https://www.charitynavigator.org/index.cfm?bay=search.summary&amp;orgid=45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30.xml"/><Relationship Id="rId6" Type="http://schemas.openxmlformats.org/officeDocument/2006/relationships/image" Target="../media/image41.jpe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hyperlink" Target="https://www.rotary.org/en" TargetMode="External"/><Relationship Id="rId2" Type="http://schemas.openxmlformats.org/officeDocument/2006/relationships/notesSlide" Target="../notesSlides/notesSlide17.xml"/><Relationship Id="rId1" Type="http://schemas.openxmlformats.org/officeDocument/2006/relationships/slideLayout" Target="../slideLayouts/slideLayout30.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jpe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9.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www.polioeradication.org/" TargetMode="Externa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74.sv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openxmlformats.org/officeDocument/2006/relationships/image" Target="../media/image13.emf"/><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D3F2F38B-1C96-49CB-BB58-1DB5FD1C210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4159" y="2382928"/>
            <a:ext cx="5257047" cy="1984535"/>
          </a:xfrm>
          <a:prstGeom prst="rect">
            <a:avLst/>
          </a:prstGeom>
        </p:spPr>
      </p:pic>
      <p:cxnSp>
        <p:nvCxnSpPr>
          <p:cNvPr id="8" name="Straight Connector 7">
            <a:extLst>
              <a:ext uri="{FF2B5EF4-FFF2-40B4-BE49-F238E27FC236}">
                <a16:creationId xmlns:a16="http://schemas.microsoft.com/office/drawing/2014/main" id="{E12350F3-DB83-413A-980B-1CEB924986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339948" y="1570814"/>
            <a:ext cx="0" cy="3710227"/>
          </a:xfrm>
          <a:prstGeom prst="line">
            <a:avLst/>
          </a:prstGeom>
          <a:ln w="19050">
            <a:solidFill>
              <a:srgbClr val="F6A51A"/>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936B0E79-BD7E-43EC-BC2D-C436BA5550C8}"/>
              </a:ext>
            </a:extLst>
          </p:cNvPr>
          <p:cNvSpPr>
            <a:spLocks noChangeArrowheads="1"/>
          </p:cNvSpPr>
          <p:nvPr/>
        </p:nvSpPr>
        <p:spPr bwMode="auto">
          <a:xfrm>
            <a:off x="407988" y="1404938"/>
            <a:ext cx="8326437" cy="441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6146" name="Rectangle 2">
            <a:extLst>
              <a:ext uri="{FF2B5EF4-FFF2-40B4-BE49-F238E27FC236}">
                <a16:creationId xmlns:a16="http://schemas.microsoft.com/office/drawing/2014/main" id="{243263FC-0254-4C82-9A13-70416C943A03}"/>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6147" name="Rectangle 3">
            <a:extLst>
              <a:ext uri="{FF2B5EF4-FFF2-40B4-BE49-F238E27FC236}">
                <a16:creationId xmlns:a16="http://schemas.microsoft.com/office/drawing/2014/main" id="{E28C7C46-8635-4AE4-B6C0-5BAE38177C5B}"/>
              </a:ext>
            </a:extLst>
          </p:cNvPr>
          <p:cNvSpPr>
            <a:spLocks noChangeArrowheads="1"/>
          </p:cNvSpPr>
          <p:nvPr/>
        </p:nvSpPr>
        <p:spPr bwMode="auto">
          <a:xfrm>
            <a:off x="358775" y="1335088"/>
            <a:ext cx="8424863" cy="448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6148" name="Rectangle 4">
            <a:extLst>
              <a:ext uri="{FF2B5EF4-FFF2-40B4-BE49-F238E27FC236}">
                <a16:creationId xmlns:a16="http://schemas.microsoft.com/office/drawing/2014/main" id="{5D4E2864-CDD6-4EFE-B3BD-B37CD62BA675}"/>
              </a:ext>
            </a:extLst>
          </p:cNvPr>
          <p:cNvSpPr>
            <a:spLocks noChangeArrowheads="1"/>
          </p:cNvSpPr>
          <p:nvPr/>
        </p:nvSpPr>
        <p:spPr bwMode="auto">
          <a:xfrm>
            <a:off x="1066800" y="380999"/>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n-US" altLang="en-US" sz="3600" b="1" i="0" u="none" strike="noStrike" kern="1200" cap="none" spc="0" normalizeH="0" baseline="0" noProof="0" dirty="0">
                <a:ln>
                  <a:noFill/>
                </a:ln>
                <a:solidFill>
                  <a:srgbClr val="30ACEC"/>
                </a:solidFill>
                <a:effectLst/>
                <a:uLnTx/>
                <a:uFillTx/>
                <a:latin typeface="Arial Narrow Bold" panose="020B0706020202030204" pitchFamily="34" charset="0"/>
                <a:ea typeface="Microsoft YaHei" panose="020B0503020204020204" pitchFamily="34" charset="-122"/>
                <a:cs typeface="+mn-cs"/>
              </a:rPr>
              <a:t>Rotary Foundation – Why Give?</a:t>
            </a:r>
          </a:p>
        </p:txBody>
      </p:sp>
      <p:sp>
        <p:nvSpPr>
          <p:cNvPr id="6149" name="Rectangle 5">
            <a:extLst>
              <a:ext uri="{FF2B5EF4-FFF2-40B4-BE49-F238E27FC236}">
                <a16:creationId xmlns:a16="http://schemas.microsoft.com/office/drawing/2014/main" id="{DA6F2964-32B4-4CEA-86E8-661A439E6AB6}"/>
              </a:ext>
            </a:extLst>
          </p:cNvPr>
          <p:cNvSpPr>
            <a:spLocks noChangeArrowheads="1"/>
          </p:cNvSpPr>
          <p:nvPr/>
        </p:nvSpPr>
        <p:spPr bwMode="auto">
          <a:xfrm>
            <a:off x="527051" y="3407664"/>
            <a:ext cx="8424862"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57200" rtl="0" eaLnBrk="1" fontAlgn="base" latinLnBrk="0" hangingPunct="1">
              <a:lnSpc>
                <a:spcPct val="100000"/>
              </a:lnSpc>
              <a:spcBef>
                <a:spcPts val="638"/>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kumimoji="0" lang="en-US" altLang="en-US" sz="4400" b="0"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pitchFamily="34" charset="-122"/>
                <a:cs typeface="+mn-cs"/>
              </a:rPr>
              <a:t>Top 5 Reasons I Personally Give to The Rotary Foundation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07782" y="1405302"/>
            <a:ext cx="8326568" cy="44117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36550" marR="0" lvl="0" indent="-336550" algn="l" defTabSz="914400" rtl="0" eaLnBrk="1" fontAlgn="base" latinLnBrk="0" hangingPunct="1">
              <a:lnSpc>
                <a:spcPct val="100000"/>
              </a:lnSpc>
              <a:spcBef>
                <a:spcPct val="20000"/>
              </a:spcBef>
              <a:spcAft>
                <a:spcPct val="0"/>
              </a:spcAft>
              <a:buClrTx/>
              <a:buSzPct val="90000"/>
              <a:buFontTx/>
              <a:buChar char="•"/>
              <a:tabLst/>
              <a:defRPr/>
            </a:pPr>
            <a:endParaRPr kumimoji="0" lang="en-US" sz="3000" b="0" i="0" u="none" strike="noStrike" kern="0" cap="none" spc="0" normalizeH="0" baseline="0" noProof="0" dirty="0">
              <a:ln>
                <a:noFill/>
              </a:ln>
              <a:solidFill>
                <a:srgbClr val="585858"/>
              </a:solidFill>
              <a:effectLst/>
              <a:uLnTx/>
              <a:uFillTx/>
              <a:latin typeface="Georgia" pitchFamily="18" charset="0"/>
              <a:ea typeface="ＭＳ Ｐゴシック" pitchFamily="1" charset="-128"/>
              <a:cs typeface="Arial"/>
            </a:endParaRPr>
          </a:p>
        </p:txBody>
      </p:sp>
      <p:sp>
        <p:nvSpPr>
          <p:cNvPr id="4" name="Title 1"/>
          <p:cNvSpPr txBox="1">
            <a:spLocks/>
          </p:cNvSpPr>
          <p:nvPr/>
        </p:nvSpPr>
        <p:spPr>
          <a:xfrm>
            <a:off x="189108" y="225449"/>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Narrow Bold"/>
              <a:ea typeface="+mj-ea"/>
            </a:endParaRPr>
          </a:p>
        </p:txBody>
      </p:sp>
      <p:sp>
        <p:nvSpPr>
          <p:cNvPr id="5" name="Content Placeholder 2"/>
          <p:cNvSpPr txBox="1">
            <a:spLocks/>
          </p:cNvSpPr>
          <p:nvPr/>
        </p:nvSpPr>
        <p:spPr>
          <a:xfrm>
            <a:off x="358476" y="1335588"/>
            <a:ext cx="8425179" cy="448144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a:ln>
                <a:noFill/>
              </a:ln>
              <a:solidFill>
                <a:srgbClr val="1F497D"/>
              </a:solidFill>
              <a:effectLst/>
              <a:uLnTx/>
              <a:uFillTx/>
              <a:latin typeface="Georgia"/>
              <a:ea typeface="+mn-ea"/>
              <a:cs typeface="Georgia"/>
            </a:endParaRPr>
          </a:p>
        </p:txBody>
      </p:sp>
      <p:sp>
        <p:nvSpPr>
          <p:cNvPr id="7" name="Title 1">
            <a:extLst>
              <a:ext uri="{FF2B5EF4-FFF2-40B4-BE49-F238E27FC236}">
                <a16:creationId xmlns:a16="http://schemas.microsoft.com/office/drawing/2014/main" id="{3212C630-0932-41B5-A4DA-7C5365E378B8}"/>
              </a:ext>
            </a:extLst>
          </p:cNvPr>
          <p:cNvSpPr txBox="1">
            <a:spLocks/>
          </p:cNvSpPr>
          <p:nvPr/>
        </p:nvSpPr>
        <p:spPr>
          <a:xfrm>
            <a:off x="1066800" y="367601"/>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30ACEC"/>
                </a:solidFill>
                <a:effectLst/>
                <a:uLnTx/>
                <a:uFillTx/>
                <a:latin typeface="Arial Narrow Bold"/>
                <a:ea typeface="+mj-ea"/>
              </a:rPr>
              <a:t>Number 5</a:t>
            </a:r>
          </a:p>
        </p:txBody>
      </p:sp>
      <p:sp>
        <p:nvSpPr>
          <p:cNvPr id="8" name="Content Placeholder 2">
            <a:extLst>
              <a:ext uri="{FF2B5EF4-FFF2-40B4-BE49-F238E27FC236}">
                <a16:creationId xmlns:a16="http://schemas.microsoft.com/office/drawing/2014/main" id="{817EF10B-2D2E-452D-B977-E8070334C257}"/>
              </a:ext>
            </a:extLst>
          </p:cNvPr>
          <p:cNvSpPr txBox="1">
            <a:spLocks/>
          </p:cNvSpPr>
          <p:nvPr/>
        </p:nvSpPr>
        <p:spPr>
          <a:xfrm>
            <a:off x="4600961" y="924567"/>
            <a:ext cx="5854453" cy="82203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600" b="0" i="0" u="none" strike="noStrike" kern="1200" cap="none" spc="0" normalizeH="0" baseline="0" noProof="0" dirty="0">
                <a:ln>
                  <a:noFill/>
                </a:ln>
                <a:solidFill>
                  <a:srgbClr val="585858"/>
                </a:solidFill>
                <a:effectLst/>
                <a:uLnTx/>
                <a:uFillTx/>
                <a:latin typeface="Calibri"/>
                <a:ea typeface="+mn-ea"/>
                <a:cs typeface="Georgia"/>
              </a:rPr>
              <a:t>The Cool Bling…</a:t>
            </a:r>
            <a:endParaRPr kumimoji="0" lang="en-US" sz="3600" b="1" i="0" u="none" strike="noStrike" kern="1200" cap="none" spc="0" normalizeH="0" baseline="0" noProof="0" dirty="0">
              <a:ln/>
              <a:solidFill>
                <a:srgbClr val="9BBB59"/>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3600" b="0" i="0" u="none" strike="noStrike" kern="1200" cap="none" spc="0" normalizeH="0" baseline="0" noProof="0" dirty="0">
              <a:ln>
                <a:noFill/>
              </a:ln>
              <a:solidFill>
                <a:srgbClr val="585858"/>
              </a:solidFill>
              <a:effectLst/>
              <a:uLnTx/>
              <a:uFillTx/>
              <a:latin typeface="Calibri"/>
              <a:ea typeface="+mn-ea"/>
              <a:cs typeface="Georgia"/>
            </a:endParaRPr>
          </a:p>
        </p:txBody>
      </p:sp>
      <p:pic>
        <p:nvPicPr>
          <p:cNvPr id="2" name="Picture 1">
            <a:extLst>
              <a:ext uri="{FF2B5EF4-FFF2-40B4-BE49-F238E27FC236}">
                <a16:creationId xmlns:a16="http://schemas.microsoft.com/office/drawing/2014/main" id="{3CFC1AC4-BCD8-4E45-A02C-09F1E697DE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3062" y="1615735"/>
            <a:ext cx="1135112" cy="1742660"/>
          </a:xfrm>
          <a:prstGeom prst="rect">
            <a:avLst/>
          </a:prstGeom>
        </p:spPr>
      </p:pic>
      <p:pic>
        <p:nvPicPr>
          <p:cNvPr id="6" name="Picture 5">
            <a:extLst>
              <a:ext uri="{FF2B5EF4-FFF2-40B4-BE49-F238E27FC236}">
                <a16:creationId xmlns:a16="http://schemas.microsoft.com/office/drawing/2014/main" id="{4378B1BF-0946-4D5C-A45B-6C0C71E954D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093274" y="4538403"/>
            <a:ext cx="1822126" cy="1759724"/>
          </a:xfrm>
          <a:prstGeom prst="rect">
            <a:avLst/>
          </a:prstGeom>
        </p:spPr>
      </p:pic>
      <p:pic>
        <p:nvPicPr>
          <p:cNvPr id="9" name="Picture 8">
            <a:extLst>
              <a:ext uri="{FF2B5EF4-FFF2-40B4-BE49-F238E27FC236}">
                <a16:creationId xmlns:a16="http://schemas.microsoft.com/office/drawing/2014/main" id="{5070F0FD-3C4E-4CC4-B822-45F5EC63D29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70106" y="1545253"/>
            <a:ext cx="1413978" cy="1310649"/>
          </a:xfrm>
          <a:prstGeom prst="rect">
            <a:avLst/>
          </a:prstGeom>
        </p:spPr>
      </p:pic>
      <p:pic>
        <p:nvPicPr>
          <p:cNvPr id="10" name="Picture 9">
            <a:extLst>
              <a:ext uri="{FF2B5EF4-FFF2-40B4-BE49-F238E27FC236}">
                <a16:creationId xmlns:a16="http://schemas.microsoft.com/office/drawing/2014/main" id="{2ECC3BB4-BE5A-4948-BB3F-1149E55EF685}"/>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788823" y="4593724"/>
            <a:ext cx="1857375" cy="1857375"/>
          </a:xfrm>
          <a:prstGeom prst="rect">
            <a:avLst/>
          </a:prstGeom>
        </p:spPr>
      </p:pic>
      <p:pic>
        <p:nvPicPr>
          <p:cNvPr id="15" name="Picture 14">
            <a:extLst>
              <a:ext uri="{FF2B5EF4-FFF2-40B4-BE49-F238E27FC236}">
                <a16:creationId xmlns:a16="http://schemas.microsoft.com/office/drawing/2014/main" id="{4DCF0255-6CE3-459C-87A1-496FDEA877D4}"/>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988243" y="1645616"/>
            <a:ext cx="1919851" cy="2582759"/>
          </a:xfrm>
          <a:prstGeom prst="rect">
            <a:avLst/>
          </a:prstGeom>
        </p:spPr>
      </p:pic>
      <p:pic>
        <p:nvPicPr>
          <p:cNvPr id="16" name="Picture 15">
            <a:extLst>
              <a:ext uri="{FF2B5EF4-FFF2-40B4-BE49-F238E27FC236}">
                <a16:creationId xmlns:a16="http://schemas.microsoft.com/office/drawing/2014/main" id="{80C4D424-F389-413E-A986-96261A39685A}"/>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985970" y="2681325"/>
            <a:ext cx="1363909" cy="2136791"/>
          </a:xfrm>
          <a:prstGeom prst="rect">
            <a:avLst/>
          </a:prstGeom>
        </p:spPr>
      </p:pic>
      <p:pic>
        <p:nvPicPr>
          <p:cNvPr id="17" name="Picture 16">
            <a:extLst>
              <a:ext uri="{FF2B5EF4-FFF2-40B4-BE49-F238E27FC236}">
                <a16:creationId xmlns:a16="http://schemas.microsoft.com/office/drawing/2014/main" id="{2408293B-E2CE-4E28-A136-9868DA17CF10}"/>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726531" y="2435547"/>
            <a:ext cx="1005345" cy="3250616"/>
          </a:xfrm>
          <a:prstGeom prst="rect">
            <a:avLst/>
          </a:prstGeom>
        </p:spPr>
      </p:pic>
      <p:pic>
        <p:nvPicPr>
          <p:cNvPr id="18" name="Picture 17">
            <a:extLst>
              <a:ext uri="{FF2B5EF4-FFF2-40B4-BE49-F238E27FC236}">
                <a16:creationId xmlns:a16="http://schemas.microsoft.com/office/drawing/2014/main" id="{E89E1BC9-1176-45EE-B760-F41C906758F3}"/>
              </a:ext>
            </a:extLst>
          </p:cNvPr>
          <p:cNvPicPr>
            <a:picLocks noChangeAspect="1"/>
          </p:cNvPicPr>
          <p:nvPr/>
        </p:nvPicPr>
        <p:blipFill rotWithShape="1">
          <a:blip r:embed="rId10">
            <a:extLst>
              <a:ext uri="{28A0092B-C50C-407E-A947-70E740481C1C}">
                <a14:useLocalDpi xmlns:a14="http://schemas.microsoft.com/office/drawing/2010/main"/>
              </a:ext>
            </a:extLst>
          </a:blip>
          <a:srcRect/>
          <a:stretch/>
        </p:blipFill>
        <p:spPr>
          <a:xfrm>
            <a:off x="4667480" y="2962354"/>
            <a:ext cx="2171700" cy="2012681"/>
          </a:xfrm>
          <a:prstGeom prst="rect">
            <a:avLst/>
          </a:prstGeom>
        </p:spPr>
      </p:pic>
      <p:pic>
        <p:nvPicPr>
          <p:cNvPr id="19" name="Picture 18">
            <a:extLst>
              <a:ext uri="{FF2B5EF4-FFF2-40B4-BE49-F238E27FC236}">
                <a16:creationId xmlns:a16="http://schemas.microsoft.com/office/drawing/2014/main" id="{2129D9BB-A42F-459B-BAC2-1C58D709CC8E}"/>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5387093" y="5081488"/>
            <a:ext cx="1496952" cy="1475711"/>
          </a:xfrm>
          <a:prstGeom prst="rect">
            <a:avLst/>
          </a:prstGeom>
        </p:spPr>
      </p:pic>
    </p:spTree>
    <p:extLst>
      <p:ext uri="{BB962C8B-B14F-4D97-AF65-F5344CB8AC3E}">
        <p14:creationId xmlns:p14="http://schemas.microsoft.com/office/powerpoint/2010/main" val="140601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07782" y="1405302"/>
            <a:ext cx="8326568" cy="44117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36550" marR="0" lvl="0" indent="-336550" algn="l" defTabSz="914400" rtl="0" eaLnBrk="1" fontAlgn="base" latinLnBrk="0" hangingPunct="1">
              <a:lnSpc>
                <a:spcPct val="100000"/>
              </a:lnSpc>
              <a:spcBef>
                <a:spcPct val="20000"/>
              </a:spcBef>
              <a:spcAft>
                <a:spcPct val="0"/>
              </a:spcAft>
              <a:buClrTx/>
              <a:buSzPct val="90000"/>
              <a:buFontTx/>
              <a:buChar char="•"/>
              <a:tabLst/>
              <a:defRPr/>
            </a:pPr>
            <a:endParaRPr kumimoji="0" lang="en-US" sz="3000" b="0" i="0" u="none" strike="noStrike" kern="0" cap="none" spc="0" normalizeH="0" baseline="0" noProof="0" dirty="0">
              <a:ln>
                <a:noFill/>
              </a:ln>
              <a:solidFill>
                <a:srgbClr val="585858"/>
              </a:solidFill>
              <a:effectLst/>
              <a:uLnTx/>
              <a:uFillTx/>
              <a:latin typeface="Georgia" pitchFamily="18" charset="0"/>
              <a:ea typeface="ＭＳ Ｐゴシック" pitchFamily="1" charset="-128"/>
              <a:cs typeface="Arial"/>
            </a:endParaRPr>
          </a:p>
        </p:txBody>
      </p:sp>
      <p:sp>
        <p:nvSpPr>
          <p:cNvPr id="4" name="Title 1"/>
          <p:cNvSpPr txBox="1">
            <a:spLocks/>
          </p:cNvSpPr>
          <p:nvPr/>
        </p:nvSpPr>
        <p:spPr>
          <a:xfrm>
            <a:off x="189108" y="225449"/>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Narrow Bold"/>
              <a:ea typeface="+mj-ea"/>
            </a:endParaRPr>
          </a:p>
        </p:txBody>
      </p:sp>
      <p:sp>
        <p:nvSpPr>
          <p:cNvPr id="5" name="Content Placeholder 2"/>
          <p:cNvSpPr txBox="1">
            <a:spLocks/>
          </p:cNvSpPr>
          <p:nvPr/>
        </p:nvSpPr>
        <p:spPr>
          <a:xfrm>
            <a:off x="358476" y="1335588"/>
            <a:ext cx="8425179" cy="448144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a:ln>
                <a:noFill/>
              </a:ln>
              <a:solidFill>
                <a:srgbClr val="1F497D"/>
              </a:solidFill>
              <a:effectLst/>
              <a:uLnTx/>
              <a:uFillTx/>
              <a:latin typeface="Georgia"/>
              <a:ea typeface="+mn-ea"/>
              <a:cs typeface="Georgia"/>
            </a:endParaRPr>
          </a:p>
        </p:txBody>
      </p:sp>
      <p:sp>
        <p:nvSpPr>
          <p:cNvPr id="7" name="Title 1">
            <a:extLst>
              <a:ext uri="{FF2B5EF4-FFF2-40B4-BE49-F238E27FC236}">
                <a16:creationId xmlns:a16="http://schemas.microsoft.com/office/drawing/2014/main" id="{3212C630-0932-41B5-A4DA-7C5365E378B8}"/>
              </a:ext>
            </a:extLst>
          </p:cNvPr>
          <p:cNvSpPr txBox="1">
            <a:spLocks/>
          </p:cNvSpPr>
          <p:nvPr/>
        </p:nvSpPr>
        <p:spPr>
          <a:xfrm>
            <a:off x="1066800" y="460738"/>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30ACEC"/>
                </a:solidFill>
                <a:effectLst/>
                <a:uLnTx/>
                <a:uFillTx/>
                <a:latin typeface="Arial Narrow Bold"/>
                <a:ea typeface="+mj-ea"/>
              </a:rPr>
              <a:t>Number 4</a:t>
            </a:r>
          </a:p>
        </p:txBody>
      </p:sp>
      <p:sp>
        <p:nvSpPr>
          <p:cNvPr id="8" name="Content Placeholder 2">
            <a:extLst>
              <a:ext uri="{FF2B5EF4-FFF2-40B4-BE49-F238E27FC236}">
                <a16:creationId xmlns:a16="http://schemas.microsoft.com/office/drawing/2014/main" id="{817EF10B-2D2E-452D-B977-E8070334C257}"/>
              </a:ext>
            </a:extLst>
          </p:cNvPr>
          <p:cNvSpPr txBox="1">
            <a:spLocks/>
          </p:cNvSpPr>
          <p:nvPr/>
        </p:nvSpPr>
        <p:spPr>
          <a:xfrm>
            <a:off x="1981200" y="1923997"/>
            <a:ext cx="6416567" cy="35287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sz="3200" b="0" i="0" u="none" strike="noStrike" kern="1200" cap="none" spc="0" normalizeH="0" baseline="0" noProof="0" dirty="0">
              <a:ln>
                <a:noFill/>
              </a:ln>
              <a:solidFill>
                <a:srgbClr val="585858"/>
              </a:solidFill>
              <a:effectLst/>
              <a:uLnTx/>
              <a:uFillTx/>
              <a:latin typeface="Calibri"/>
              <a:ea typeface="+mn-ea"/>
              <a:cs typeface="Georgia"/>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4400" b="0" i="0" u="none" strike="noStrike" kern="1200" cap="none" spc="0" normalizeH="0" baseline="0" noProof="0" dirty="0">
                <a:ln>
                  <a:noFill/>
                </a:ln>
                <a:solidFill>
                  <a:srgbClr val="585858"/>
                </a:solidFill>
                <a:effectLst/>
                <a:uLnTx/>
                <a:uFillTx/>
                <a:latin typeface="Calibri"/>
                <a:ea typeface="+mn-ea"/>
                <a:cs typeface="Georgia"/>
              </a:rPr>
              <a:t>It’s </a:t>
            </a:r>
            <a:r>
              <a:rPr kumimoji="0" lang="en-US" sz="4400" b="0" i="0" u="sng" strike="noStrike" kern="1200" cap="none" spc="0" normalizeH="0" baseline="0" noProof="0" dirty="0">
                <a:ln>
                  <a:noFill/>
                </a:ln>
                <a:solidFill>
                  <a:srgbClr val="585858"/>
                </a:solidFill>
                <a:effectLst/>
                <a:uLnTx/>
                <a:uFillTx/>
                <a:latin typeface="Calibri"/>
                <a:ea typeface="+mn-ea"/>
                <a:cs typeface="Georgia"/>
              </a:rPr>
              <a:t>My</a:t>
            </a:r>
            <a:r>
              <a:rPr kumimoji="0" lang="en-US" sz="4400" b="0" i="0" u="none" strike="noStrike" kern="1200" cap="none" spc="0" normalizeH="0" baseline="0" noProof="0" dirty="0">
                <a:ln>
                  <a:noFill/>
                </a:ln>
                <a:solidFill>
                  <a:srgbClr val="585858"/>
                </a:solidFill>
                <a:effectLst/>
                <a:uLnTx/>
                <a:uFillTx/>
                <a:latin typeface="Calibri"/>
                <a:ea typeface="+mn-ea"/>
                <a:cs typeface="Georgia"/>
              </a:rPr>
              <a:t> Foundation</a:t>
            </a:r>
          </a:p>
          <a:p>
            <a:pPr marL="400050" marR="0" lvl="1" indent="0" algn="l" defTabSz="457200" rtl="0" eaLnBrk="1" fontAlgn="auto" latinLnBrk="0" hangingPunct="1">
              <a:lnSpc>
                <a:spcPct val="100000"/>
              </a:lnSpc>
              <a:spcBef>
                <a:spcPct val="20000"/>
              </a:spcBef>
              <a:spcAft>
                <a:spcPts val="0"/>
              </a:spcAft>
              <a:buClrTx/>
              <a:buSzTx/>
              <a:buFont typeface="Arial"/>
              <a:buNone/>
              <a:tabLst/>
              <a:defRPr/>
            </a:pPr>
            <a:r>
              <a:rPr kumimoji="0" lang="en-US" sz="4400" b="0" i="0" u="none" strike="noStrike" kern="1200" cap="none" spc="0" normalizeH="0" baseline="0" noProof="0" dirty="0">
                <a:ln>
                  <a:noFill/>
                </a:ln>
                <a:solidFill>
                  <a:srgbClr val="1F497D"/>
                </a:solidFill>
                <a:effectLst/>
                <a:uLnTx/>
                <a:uFillTx/>
                <a:latin typeface="Calibri"/>
                <a:ea typeface="+mn-ea"/>
                <a:cs typeface="+mn-cs"/>
              </a:rPr>
              <a:t>It</a:t>
            </a:r>
            <a:r>
              <a:rPr kumimoji="0" lang="en-US" sz="4400" b="0" i="0" u="none" strike="noStrike" kern="1200" cap="none" spc="0" normalizeH="0" baseline="0" noProof="0" dirty="0">
                <a:ln>
                  <a:noFill/>
                </a:ln>
                <a:solidFill>
                  <a:srgbClr val="1F497D"/>
                </a:solidFill>
                <a:effectLst/>
                <a:uLnTx/>
                <a:uFillTx/>
                <a:latin typeface="Calibri"/>
                <a:ea typeface="+mn-ea"/>
                <a:cs typeface="Georgia"/>
              </a:rPr>
              <a:t>’s Your Foundation</a:t>
            </a:r>
          </a:p>
          <a:p>
            <a:pPr marL="800100" marR="0" lvl="2" indent="0" algn="l" defTabSz="457200" rtl="0" eaLnBrk="1" fontAlgn="auto" latinLnBrk="0" hangingPunct="1">
              <a:lnSpc>
                <a:spcPct val="100000"/>
              </a:lnSpc>
              <a:spcBef>
                <a:spcPct val="20000"/>
              </a:spcBef>
              <a:spcAft>
                <a:spcPts val="0"/>
              </a:spcAft>
              <a:buClrTx/>
              <a:buSzTx/>
              <a:buFont typeface="Arial"/>
              <a:buNone/>
              <a:tabLst/>
              <a:defRPr/>
            </a:pPr>
            <a:r>
              <a:rPr kumimoji="0" lang="en-US" sz="4400" b="0" i="0" u="none" strike="noStrike" kern="1200" cap="none" spc="0" normalizeH="0" baseline="0" noProof="0" dirty="0">
                <a:ln>
                  <a:noFill/>
                </a:ln>
                <a:solidFill>
                  <a:srgbClr val="9BBB59">
                    <a:lumMod val="50000"/>
                  </a:srgbClr>
                </a:solidFill>
                <a:effectLst/>
                <a:uLnTx/>
                <a:uFillTx/>
                <a:latin typeface="Calibri"/>
                <a:ea typeface="+mn-ea"/>
                <a:cs typeface="Georgia"/>
              </a:rPr>
              <a:t>It’s Our Foundation</a:t>
            </a:r>
          </a:p>
        </p:txBody>
      </p:sp>
    </p:spTree>
    <p:extLst>
      <p:ext uri="{BB962C8B-B14F-4D97-AF65-F5344CB8AC3E}">
        <p14:creationId xmlns:p14="http://schemas.microsoft.com/office/powerpoint/2010/main" val="1073646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36128994-4E71-47FB-A64B-FD7C41A4764A}"/>
              </a:ext>
            </a:extLst>
          </p:cNvPr>
          <p:cNvSpPr>
            <a:spLocks noChangeArrowheads="1"/>
          </p:cNvSpPr>
          <p:nvPr/>
        </p:nvSpPr>
        <p:spPr bwMode="auto">
          <a:xfrm>
            <a:off x="407988" y="1404938"/>
            <a:ext cx="8326437" cy="441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8194" name="Rectangle 2">
            <a:extLst>
              <a:ext uri="{FF2B5EF4-FFF2-40B4-BE49-F238E27FC236}">
                <a16:creationId xmlns:a16="http://schemas.microsoft.com/office/drawing/2014/main" id="{E3CE3226-BDEA-4041-B4C3-0686263EE8CC}"/>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8195" name="Rectangle 3">
            <a:extLst>
              <a:ext uri="{FF2B5EF4-FFF2-40B4-BE49-F238E27FC236}">
                <a16:creationId xmlns:a16="http://schemas.microsoft.com/office/drawing/2014/main" id="{71151FCE-F7A3-4F9C-8A02-9F7920899C8F}"/>
              </a:ext>
            </a:extLst>
          </p:cNvPr>
          <p:cNvSpPr>
            <a:spLocks noChangeArrowheads="1"/>
          </p:cNvSpPr>
          <p:nvPr/>
        </p:nvSpPr>
        <p:spPr bwMode="auto">
          <a:xfrm>
            <a:off x="358775" y="1335088"/>
            <a:ext cx="8424863" cy="448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8196" name="Rectangle 4">
            <a:extLst>
              <a:ext uri="{FF2B5EF4-FFF2-40B4-BE49-F238E27FC236}">
                <a16:creationId xmlns:a16="http://schemas.microsoft.com/office/drawing/2014/main" id="{62724311-C289-4BF7-8115-7158A5D2BCEC}"/>
              </a:ext>
            </a:extLst>
          </p:cNvPr>
          <p:cNvSpPr>
            <a:spLocks noChangeArrowheads="1"/>
          </p:cNvSpPr>
          <p:nvPr/>
        </p:nvSpPr>
        <p:spPr bwMode="auto">
          <a:xfrm>
            <a:off x="1066799" y="435116"/>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kumimoji="0" lang="en-US" altLang="en-US" sz="3600" b="1" i="0" u="none" strike="noStrike" kern="1200" cap="none" spc="0" normalizeH="0" baseline="0" noProof="0" dirty="0">
                <a:ln>
                  <a:noFill/>
                </a:ln>
                <a:solidFill>
                  <a:srgbClr val="30ACEC"/>
                </a:solidFill>
                <a:effectLst/>
                <a:uLnTx/>
                <a:uFillTx/>
                <a:latin typeface="Arial Narrow Bold" panose="020B0706020202030204" pitchFamily="34" charset="0"/>
                <a:ea typeface="Microsoft YaHei" panose="020B0503020204020204" pitchFamily="34" charset="-122"/>
                <a:cs typeface="+mn-cs"/>
              </a:rPr>
              <a:t>Number 3</a:t>
            </a:r>
          </a:p>
        </p:txBody>
      </p:sp>
      <p:pic>
        <p:nvPicPr>
          <p:cNvPr id="8" name="Picture 6">
            <a:extLst>
              <a:ext uri="{FF2B5EF4-FFF2-40B4-BE49-F238E27FC236}">
                <a16:creationId xmlns:a16="http://schemas.microsoft.com/office/drawing/2014/main" id="{B4C1C9F5-B626-48FD-82D4-05BFDD394AA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90412" y="3187112"/>
            <a:ext cx="3175000" cy="10541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a:extLst>
              <a:ext uri="{FF2B5EF4-FFF2-40B4-BE49-F238E27FC236}">
                <a16:creationId xmlns:a16="http://schemas.microsoft.com/office/drawing/2014/main" id="{D891C70F-BE8B-46CC-A5F9-29D3B794FEF6}"/>
              </a:ext>
            </a:extLst>
          </p:cNvPr>
          <p:cNvSpPr/>
          <p:nvPr/>
        </p:nvSpPr>
        <p:spPr>
          <a:xfrm>
            <a:off x="744853" y="3218434"/>
            <a:ext cx="4953000" cy="1200329"/>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For the 11th consecutive year, The Rotary Foundation has received the highest rating — four stars — from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hlinkClick r:id="rId4">
                  <a:extLst>
                    <a:ext uri="{A12FA001-AC4F-418D-AE19-62706E023703}">
                      <ahyp:hlinkClr xmlns:ahyp="http://schemas.microsoft.com/office/drawing/2018/hyperlinkcolor" val="tx"/>
                    </a:ext>
                  </a:extLst>
                </a:hlinkClick>
              </a:rPr>
              <a:t>Charity Navigator</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 an independent evaluator of charities in the U.S.</a:t>
            </a:r>
          </a:p>
        </p:txBody>
      </p:sp>
      <p:sp>
        <p:nvSpPr>
          <p:cNvPr id="3" name="TextBox 2">
            <a:extLst>
              <a:ext uri="{FF2B5EF4-FFF2-40B4-BE49-F238E27FC236}">
                <a16:creationId xmlns:a16="http://schemas.microsoft.com/office/drawing/2014/main" id="{9E456730-F7F6-4893-85E7-5B65547CAD92}"/>
              </a:ext>
            </a:extLst>
          </p:cNvPr>
          <p:cNvSpPr txBox="1"/>
          <p:nvPr/>
        </p:nvSpPr>
        <p:spPr>
          <a:xfrm>
            <a:off x="6416635" y="4049431"/>
            <a:ext cx="2518638" cy="369332"/>
          </a:xfrm>
          <a:prstGeom prst="rect">
            <a:avLst/>
          </a:prstGeom>
          <a:noFill/>
        </p:spPr>
        <p:txBody>
          <a:bodyPr wrap="non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2019 Score:  100 / 100</a:t>
            </a:r>
          </a:p>
        </p:txBody>
      </p:sp>
      <p:sp>
        <p:nvSpPr>
          <p:cNvPr id="4" name="Rectangle 3">
            <a:extLst>
              <a:ext uri="{FF2B5EF4-FFF2-40B4-BE49-F238E27FC236}">
                <a16:creationId xmlns:a16="http://schemas.microsoft.com/office/drawing/2014/main" id="{0E4EF54D-AB4D-441A-9CAD-AC7D64E279C1}"/>
              </a:ext>
            </a:extLst>
          </p:cNvPr>
          <p:cNvSpPr/>
          <p:nvPr/>
        </p:nvSpPr>
        <p:spPr>
          <a:xfrm>
            <a:off x="1196211" y="4807648"/>
            <a:ext cx="4572000" cy="923330"/>
          </a:xfrm>
          <a:prstGeom prst="rect">
            <a:avLst/>
          </a:prstGeom>
        </p:spPr>
        <p:txBody>
          <a:bodyPr>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Association of Fundraising Professionals named the Rotary Foundation the </a:t>
            </a:r>
            <a:r>
              <a:rPr kumimoji="0" lang="en-US" altLang="en-US" sz="1800" b="0" i="0" u="sng"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World’s Outstanding Foundation</a:t>
            </a: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 for 2016</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5" name="Rectangle 4">
            <a:extLst>
              <a:ext uri="{FF2B5EF4-FFF2-40B4-BE49-F238E27FC236}">
                <a16:creationId xmlns:a16="http://schemas.microsoft.com/office/drawing/2014/main" id="{060B990A-DBF7-48F8-9C8B-9D1D8B99EDCE}"/>
              </a:ext>
            </a:extLst>
          </p:cNvPr>
          <p:cNvSpPr/>
          <p:nvPr/>
        </p:nvSpPr>
        <p:spPr bwMode="auto">
          <a:xfrm>
            <a:off x="698511" y="3124200"/>
            <a:ext cx="8293089" cy="1501080"/>
          </a:xfrm>
          <a:prstGeom prst="rect">
            <a:avLst/>
          </a:prstGeom>
          <a:noFill/>
          <a:ln w="317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13" name="Rectangle 12">
            <a:extLst>
              <a:ext uri="{FF2B5EF4-FFF2-40B4-BE49-F238E27FC236}">
                <a16:creationId xmlns:a16="http://schemas.microsoft.com/office/drawing/2014/main" id="{42635412-1EE1-4D8C-9CE1-EF700C2FAC4C}"/>
              </a:ext>
            </a:extLst>
          </p:cNvPr>
          <p:cNvSpPr/>
          <p:nvPr/>
        </p:nvSpPr>
        <p:spPr bwMode="auto">
          <a:xfrm>
            <a:off x="967612" y="4800600"/>
            <a:ext cx="4953000" cy="930378"/>
          </a:xfrm>
          <a:prstGeom prst="rect">
            <a:avLst/>
          </a:prstGeom>
          <a:noFill/>
          <a:ln w="317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14" name="Rectangle 13">
            <a:extLst>
              <a:ext uri="{FF2B5EF4-FFF2-40B4-BE49-F238E27FC236}">
                <a16:creationId xmlns:a16="http://schemas.microsoft.com/office/drawing/2014/main" id="{36AD1430-549E-4B51-B0EB-FE1252BCEA72}"/>
              </a:ext>
            </a:extLst>
          </p:cNvPr>
          <p:cNvSpPr/>
          <p:nvPr/>
        </p:nvSpPr>
        <p:spPr bwMode="auto">
          <a:xfrm>
            <a:off x="6287223" y="4800600"/>
            <a:ext cx="2219326" cy="1208792"/>
          </a:xfrm>
          <a:prstGeom prst="rect">
            <a:avLst/>
          </a:prstGeom>
          <a:noFill/>
          <a:ln w="317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15" name="Rectangle 14">
            <a:extLst>
              <a:ext uri="{FF2B5EF4-FFF2-40B4-BE49-F238E27FC236}">
                <a16:creationId xmlns:a16="http://schemas.microsoft.com/office/drawing/2014/main" id="{6E617F6C-EB3D-4FD1-B660-AF425AE8CB89}"/>
              </a:ext>
            </a:extLst>
          </p:cNvPr>
          <p:cNvSpPr/>
          <p:nvPr/>
        </p:nvSpPr>
        <p:spPr>
          <a:xfrm>
            <a:off x="6347548" y="4840461"/>
            <a:ext cx="2208214" cy="1200329"/>
          </a:xfrm>
          <a:prstGeom prst="rect">
            <a:avLst/>
          </a:prstGeom>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92% of all Donations went directly to Program Awards</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16" name="Content Placeholder 2">
            <a:extLst>
              <a:ext uri="{FF2B5EF4-FFF2-40B4-BE49-F238E27FC236}">
                <a16:creationId xmlns:a16="http://schemas.microsoft.com/office/drawing/2014/main" id="{0AFFA1C3-DD94-4B8F-B003-44510F43946B}"/>
              </a:ext>
            </a:extLst>
          </p:cNvPr>
          <p:cNvSpPr txBox="1">
            <a:spLocks/>
          </p:cNvSpPr>
          <p:nvPr/>
        </p:nvSpPr>
        <p:spPr>
          <a:xfrm>
            <a:off x="1796239" y="1678643"/>
            <a:ext cx="5854453" cy="149865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3600" b="0" i="0" u="none" strike="noStrike" kern="1200" cap="none" spc="0" normalizeH="0" baseline="0" noProof="0" dirty="0">
                <a:ln>
                  <a:noFill/>
                </a:ln>
                <a:solidFill>
                  <a:srgbClr val="585858"/>
                </a:solidFill>
                <a:effectLst/>
                <a:uLnTx/>
                <a:uFillTx/>
                <a:latin typeface="Calibri"/>
                <a:ea typeface="+mn-ea"/>
                <a:cs typeface="Georgia"/>
              </a:rPr>
              <a:t>They Respect my Donations </a:t>
            </a:r>
            <a:r>
              <a:rPr kumimoji="0" lang="en-US" sz="3600" b="1" i="0" u="none" strike="noStrike" kern="1200" cap="none" spc="0" normalizeH="0" baseline="0" noProof="0" dirty="0">
                <a:ln/>
                <a:solidFill>
                  <a:srgbClr val="9BBB59"/>
                </a:solidFill>
                <a:effectLst/>
                <a:uLnTx/>
                <a:uFillTx/>
                <a:latin typeface="Calibri"/>
                <a:ea typeface="+mn-ea"/>
                <a:cs typeface="Georgia"/>
              </a:rPr>
              <a:t>Stewardship</a:t>
            </a:r>
            <a:endParaRPr kumimoji="0" lang="en-US" sz="3600" b="1" i="0" u="none" strike="noStrike" kern="1200" cap="none" spc="0" normalizeH="0" baseline="0" noProof="0" dirty="0">
              <a:ln/>
              <a:solidFill>
                <a:srgbClr val="9BBB59"/>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3600" b="0" i="0" u="none" strike="noStrike" kern="1200" cap="none" spc="0" normalizeH="0" baseline="0" noProof="0" dirty="0">
              <a:ln>
                <a:noFill/>
              </a:ln>
              <a:solidFill>
                <a:srgbClr val="585858"/>
              </a:solidFill>
              <a:effectLst/>
              <a:uLnTx/>
              <a:uFillTx/>
              <a:latin typeface="Calibri"/>
              <a:ea typeface="+mn-ea"/>
              <a:cs typeface="Georgia"/>
            </a:endParaRPr>
          </a:p>
        </p:txBody>
      </p:sp>
    </p:spTree>
    <p:extLst>
      <p:ext uri="{BB962C8B-B14F-4D97-AF65-F5344CB8AC3E}">
        <p14:creationId xmlns:p14="http://schemas.microsoft.com/office/powerpoint/2010/main" val="1473858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07782" y="1405302"/>
            <a:ext cx="8326568" cy="44117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36550" marR="0" lvl="0" indent="-336550" algn="l" defTabSz="914400" rtl="0" eaLnBrk="1" fontAlgn="base" latinLnBrk="0" hangingPunct="1">
              <a:lnSpc>
                <a:spcPct val="100000"/>
              </a:lnSpc>
              <a:spcBef>
                <a:spcPct val="20000"/>
              </a:spcBef>
              <a:spcAft>
                <a:spcPct val="0"/>
              </a:spcAft>
              <a:buClrTx/>
              <a:buSzPct val="90000"/>
              <a:buFontTx/>
              <a:buChar char="•"/>
              <a:tabLst/>
              <a:defRPr/>
            </a:pPr>
            <a:endParaRPr kumimoji="0" lang="en-US" sz="3000" b="0" i="0" u="none" strike="noStrike" kern="0" cap="none" spc="0" normalizeH="0" baseline="0" noProof="0" dirty="0">
              <a:ln>
                <a:noFill/>
              </a:ln>
              <a:solidFill>
                <a:srgbClr val="585858"/>
              </a:solidFill>
              <a:effectLst/>
              <a:uLnTx/>
              <a:uFillTx/>
              <a:latin typeface="Georgia" pitchFamily="18" charset="0"/>
              <a:ea typeface="ＭＳ Ｐゴシック" pitchFamily="1" charset="-128"/>
              <a:cs typeface="Arial"/>
            </a:endParaRPr>
          </a:p>
        </p:txBody>
      </p:sp>
      <p:sp>
        <p:nvSpPr>
          <p:cNvPr id="4" name="Title 1"/>
          <p:cNvSpPr txBox="1">
            <a:spLocks/>
          </p:cNvSpPr>
          <p:nvPr/>
        </p:nvSpPr>
        <p:spPr>
          <a:xfrm>
            <a:off x="189108" y="225449"/>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Narrow Bold"/>
              <a:ea typeface="+mj-ea"/>
            </a:endParaRPr>
          </a:p>
        </p:txBody>
      </p:sp>
      <p:sp>
        <p:nvSpPr>
          <p:cNvPr id="5" name="Content Placeholder 2"/>
          <p:cNvSpPr txBox="1">
            <a:spLocks/>
          </p:cNvSpPr>
          <p:nvPr/>
        </p:nvSpPr>
        <p:spPr>
          <a:xfrm>
            <a:off x="358476" y="1335588"/>
            <a:ext cx="8425179" cy="448144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a:ln>
                <a:noFill/>
              </a:ln>
              <a:solidFill>
                <a:srgbClr val="1F497D"/>
              </a:solidFill>
              <a:effectLst/>
              <a:uLnTx/>
              <a:uFillTx/>
              <a:latin typeface="Georgia"/>
              <a:ea typeface="+mn-ea"/>
              <a:cs typeface="Georgia"/>
            </a:endParaRPr>
          </a:p>
        </p:txBody>
      </p:sp>
      <p:sp>
        <p:nvSpPr>
          <p:cNvPr id="7" name="Title 1">
            <a:extLst>
              <a:ext uri="{FF2B5EF4-FFF2-40B4-BE49-F238E27FC236}">
                <a16:creationId xmlns:a16="http://schemas.microsoft.com/office/drawing/2014/main" id="{3212C630-0932-41B5-A4DA-7C5365E378B8}"/>
              </a:ext>
            </a:extLst>
          </p:cNvPr>
          <p:cNvSpPr txBox="1">
            <a:spLocks/>
          </p:cNvSpPr>
          <p:nvPr/>
        </p:nvSpPr>
        <p:spPr>
          <a:xfrm>
            <a:off x="1143000" y="344147"/>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30ACEC"/>
                </a:solidFill>
                <a:effectLst/>
                <a:uLnTx/>
                <a:uFillTx/>
                <a:latin typeface="Arial Narrow Bold"/>
                <a:ea typeface="+mj-ea"/>
              </a:rPr>
              <a:t>Number 2</a:t>
            </a:r>
          </a:p>
        </p:txBody>
      </p:sp>
      <p:pic>
        <p:nvPicPr>
          <p:cNvPr id="12" name="Picture 11">
            <a:extLst>
              <a:ext uri="{FF2B5EF4-FFF2-40B4-BE49-F238E27FC236}">
                <a16:creationId xmlns:a16="http://schemas.microsoft.com/office/drawing/2014/main" id="{3F50EB30-1CFC-4BC1-BD14-08D6727A6A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76600" y="1040662"/>
            <a:ext cx="3799396" cy="5108552"/>
          </a:xfrm>
          <a:prstGeom prst="rect">
            <a:avLst/>
          </a:prstGeom>
        </p:spPr>
      </p:pic>
    </p:spTree>
    <p:extLst>
      <p:ext uri="{BB962C8B-B14F-4D97-AF65-F5344CB8AC3E}">
        <p14:creationId xmlns:p14="http://schemas.microsoft.com/office/powerpoint/2010/main" val="3362828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07782" y="1405302"/>
            <a:ext cx="8326568" cy="44117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36550" marR="0" lvl="0" indent="-336550" algn="l" defTabSz="914400" rtl="0" eaLnBrk="1" fontAlgn="base" latinLnBrk="0" hangingPunct="1">
              <a:lnSpc>
                <a:spcPct val="100000"/>
              </a:lnSpc>
              <a:spcBef>
                <a:spcPct val="20000"/>
              </a:spcBef>
              <a:spcAft>
                <a:spcPct val="0"/>
              </a:spcAft>
              <a:buClrTx/>
              <a:buSzPct val="90000"/>
              <a:buFontTx/>
              <a:buChar char="•"/>
              <a:tabLst/>
              <a:defRPr/>
            </a:pPr>
            <a:endParaRPr kumimoji="0" lang="en-US" sz="3000" b="0" i="0" u="none" strike="noStrike" kern="0" cap="none" spc="0" normalizeH="0" baseline="0" noProof="0" dirty="0">
              <a:ln>
                <a:noFill/>
              </a:ln>
              <a:solidFill>
                <a:srgbClr val="585858"/>
              </a:solidFill>
              <a:effectLst/>
              <a:uLnTx/>
              <a:uFillTx/>
              <a:latin typeface="Georgia" pitchFamily="18" charset="0"/>
              <a:ea typeface="ＭＳ Ｐゴシック" pitchFamily="1" charset="-128"/>
              <a:cs typeface="Arial"/>
            </a:endParaRPr>
          </a:p>
        </p:txBody>
      </p:sp>
      <p:sp>
        <p:nvSpPr>
          <p:cNvPr id="4" name="Title 1"/>
          <p:cNvSpPr txBox="1">
            <a:spLocks/>
          </p:cNvSpPr>
          <p:nvPr/>
        </p:nvSpPr>
        <p:spPr>
          <a:xfrm>
            <a:off x="189108" y="225449"/>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Narrow Bold"/>
              <a:ea typeface="+mj-ea"/>
            </a:endParaRPr>
          </a:p>
        </p:txBody>
      </p:sp>
      <p:sp>
        <p:nvSpPr>
          <p:cNvPr id="5" name="Content Placeholder 2"/>
          <p:cNvSpPr txBox="1">
            <a:spLocks/>
          </p:cNvSpPr>
          <p:nvPr/>
        </p:nvSpPr>
        <p:spPr>
          <a:xfrm>
            <a:off x="358476" y="1335588"/>
            <a:ext cx="8425179" cy="448144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a:ln>
                <a:noFill/>
              </a:ln>
              <a:solidFill>
                <a:srgbClr val="1F497D"/>
              </a:solidFill>
              <a:effectLst/>
              <a:uLnTx/>
              <a:uFillTx/>
              <a:latin typeface="Georgia"/>
              <a:ea typeface="+mn-ea"/>
              <a:cs typeface="Georgia"/>
            </a:endParaRPr>
          </a:p>
        </p:txBody>
      </p:sp>
      <p:sp>
        <p:nvSpPr>
          <p:cNvPr id="7" name="Title 1">
            <a:extLst>
              <a:ext uri="{FF2B5EF4-FFF2-40B4-BE49-F238E27FC236}">
                <a16:creationId xmlns:a16="http://schemas.microsoft.com/office/drawing/2014/main" id="{3212C630-0932-41B5-A4DA-7C5365E378B8}"/>
              </a:ext>
            </a:extLst>
          </p:cNvPr>
          <p:cNvSpPr txBox="1">
            <a:spLocks/>
          </p:cNvSpPr>
          <p:nvPr/>
        </p:nvSpPr>
        <p:spPr>
          <a:xfrm>
            <a:off x="341508" y="377849"/>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Narrow Bold"/>
              <a:ea typeface="+mj-ea"/>
            </a:endParaRPr>
          </a:p>
        </p:txBody>
      </p:sp>
      <p:sp>
        <p:nvSpPr>
          <p:cNvPr id="8" name="Content Placeholder 2">
            <a:extLst>
              <a:ext uri="{FF2B5EF4-FFF2-40B4-BE49-F238E27FC236}">
                <a16:creationId xmlns:a16="http://schemas.microsoft.com/office/drawing/2014/main" id="{04E3A26E-BF55-4041-AF87-2E4E11F5F78C}"/>
              </a:ext>
            </a:extLst>
          </p:cNvPr>
          <p:cNvSpPr txBox="1">
            <a:spLocks/>
          </p:cNvSpPr>
          <p:nvPr/>
        </p:nvSpPr>
        <p:spPr>
          <a:xfrm>
            <a:off x="829637" y="2243930"/>
            <a:ext cx="7991132" cy="266475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5400" b="0" i="0" u="none" strike="noStrike" kern="1200" cap="none" spc="0" normalizeH="0" baseline="0" noProof="0" dirty="0">
                <a:ln>
                  <a:noFill/>
                </a:ln>
                <a:solidFill>
                  <a:srgbClr val="585858"/>
                </a:solidFill>
                <a:effectLst/>
                <a:uLnTx/>
                <a:uFillTx/>
                <a:latin typeface="Calibri"/>
                <a:ea typeface="+mn-ea"/>
                <a:cs typeface="Georgia"/>
              </a:rPr>
              <a:t>And the </a:t>
            </a:r>
            <a:r>
              <a:rPr kumimoji="0" lang="en-US" sz="5400" b="0" i="0" u="sng" strike="noStrike" kern="1200" cap="none" spc="0" normalizeH="0" baseline="0" noProof="0" dirty="0">
                <a:ln>
                  <a:noFill/>
                </a:ln>
                <a:solidFill>
                  <a:srgbClr val="585858"/>
                </a:solidFill>
                <a:effectLst/>
                <a:uLnTx/>
                <a:uFillTx/>
                <a:latin typeface="Calibri"/>
                <a:ea typeface="+mn-ea"/>
                <a:cs typeface="Georgia"/>
              </a:rPr>
              <a:t>Number One </a:t>
            </a:r>
            <a:r>
              <a:rPr kumimoji="0" lang="en-US" sz="5400" b="0" i="0" u="none" strike="noStrike" kern="1200" cap="none" spc="0" normalizeH="0" baseline="0" noProof="0" dirty="0">
                <a:ln>
                  <a:noFill/>
                </a:ln>
                <a:solidFill>
                  <a:srgbClr val="585858"/>
                </a:solidFill>
                <a:effectLst/>
                <a:uLnTx/>
                <a:uFillTx/>
                <a:latin typeface="Calibri"/>
                <a:ea typeface="+mn-ea"/>
                <a:cs typeface="Georgia"/>
              </a:rPr>
              <a:t>Reason I Give to The Rotary Foundation….</a:t>
            </a:r>
            <a:endParaRPr kumimoji="0" lang="en-US" sz="5400" b="1" i="0" u="none" strike="noStrike" kern="1200" cap="none" spc="0" normalizeH="0" baseline="0" noProof="0" dirty="0">
              <a:ln/>
              <a:solidFill>
                <a:srgbClr val="9BBB59"/>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3600" b="0" i="0" u="none" strike="noStrike" kern="1200" cap="none" spc="0" normalizeH="0" baseline="0" noProof="0" dirty="0">
              <a:ln>
                <a:noFill/>
              </a:ln>
              <a:solidFill>
                <a:srgbClr val="585858"/>
              </a:solidFill>
              <a:effectLst/>
              <a:uLnTx/>
              <a:uFillTx/>
              <a:latin typeface="Calibri"/>
              <a:ea typeface="+mn-ea"/>
              <a:cs typeface="Georgia"/>
            </a:endParaRPr>
          </a:p>
        </p:txBody>
      </p:sp>
    </p:spTree>
    <p:extLst>
      <p:ext uri="{BB962C8B-B14F-4D97-AF65-F5344CB8AC3E}">
        <p14:creationId xmlns:p14="http://schemas.microsoft.com/office/powerpoint/2010/main" val="2438170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07782" y="1405302"/>
            <a:ext cx="8326568" cy="44117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36550" marR="0" lvl="0" indent="-336550" algn="l" defTabSz="914400" rtl="0" eaLnBrk="1" fontAlgn="base" latinLnBrk="0" hangingPunct="1">
              <a:lnSpc>
                <a:spcPct val="100000"/>
              </a:lnSpc>
              <a:spcBef>
                <a:spcPct val="20000"/>
              </a:spcBef>
              <a:spcAft>
                <a:spcPct val="0"/>
              </a:spcAft>
              <a:buClrTx/>
              <a:buSzPct val="90000"/>
              <a:buFontTx/>
              <a:buChar char="•"/>
              <a:tabLst/>
              <a:defRPr/>
            </a:pPr>
            <a:endParaRPr kumimoji="0" lang="en-US" sz="3000" b="0" i="0" u="none" strike="noStrike" kern="0" cap="none" spc="0" normalizeH="0" baseline="0" noProof="0" dirty="0">
              <a:ln>
                <a:noFill/>
              </a:ln>
              <a:solidFill>
                <a:srgbClr val="585858"/>
              </a:solidFill>
              <a:effectLst/>
              <a:uLnTx/>
              <a:uFillTx/>
              <a:latin typeface="Georgia" pitchFamily="18" charset="0"/>
              <a:ea typeface="ＭＳ Ｐゴシック" pitchFamily="1" charset="-128"/>
              <a:cs typeface="Arial"/>
            </a:endParaRPr>
          </a:p>
        </p:txBody>
      </p:sp>
      <p:sp>
        <p:nvSpPr>
          <p:cNvPr id="4" name="Title 1"/>
          <p:cNvSpPr txBox="1">
            <a:spLocks/>
          </p:cNvSpPr>
          <p:nvPr/>
        </p:nvSpPr>
        <p:spPr>
          <a:xfrm>
            <a:off x="189108" y="225449"/>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Narrow Bold"/>
              <a:ea typeface="+mj-ea"/>
            </a:endParaRPr>
          </a:p>
        </p:txBody>
      </p:sp>
      <p:sp>
        <p:nvSpPr>
          <p:cNvPr id="5" name="Content Placeholder 2"/>
          <p:cNvSpPr txBox="1">
            <a:spLocks/>
          </p:cNvSpPr>
          <p:nvPr/>
        </p:nvSpPr>
        <p:spPr>
          <a:xfrm>
            <a:off x="358476" y="1335588"/>
            <a:ext cx="8425179" cy="448144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a:ln>
                <a:noFill/>
              </a:ln>
              <a:solidFill>
                <a:srgbClr val="1F497D"/>
              </a:solidFill>
              <a:effectLst/>
              <a:uLnTx/>
              <a:uFillTx/>
              <a:latin typeface="Georgia"/>
              <a:ea typeface="+mn-ea"/>
              <a:cs typeface="Georgia"/>
            </a:endParaRPr>
          </a:p>
        </p:txBody>
      </p:sp>
      <p:sp>
        <p:nvSpPr>
          <p:cNvPr id="7" name="Title 1">
            <a:extLst>
              <a:ext uri="{FF2B5EF4-FFF2-40B4-BE49-F238E27FC236}">
                <a16:creationId xmlns:a16="http://schemas.microsoft.com/office/drawing/2014/main" id="{3212C630-0932-41B5-A4DA-7C5365E378B8}"/>
              </a:ext>
            </a:extLst>
          </p:cNvPr>
          <p:cNvSpPr txBox="1">
            <a:spLocks/>
          </p:cNvSpPr>
          <p:nvPr/>
        </p:nvSpPr>
        <p:spPr>
          <a:xfrm>
            <a:off x="1088612" y="432563"/>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30ACEC"/>
                </a:solidFill>
                <a:effectLst/>
                <a:uLnTx/>
                <a:uFillTx/>
                <a:latin typeface="Arial Narrow Bold"/>
                <a:ea typeface="+mj-ea"/>
              </a:rPr>
              <a:t>Number 1</a:t>
            </a:r>
          </a:p>
        </p:txBody>
      </p:sp>
      <p:sp>
        <p:nvSpPr>
          <p:cNvPr id="2" name="Rectangle 1">
            <a:extLst>
              <a:ext uri="{FF2B5EF4-FFF2-40B4-BE49-F238E27FC236}">
                <a16:creationId xmlns:a16="http://schemas.microsoft.com/office/drawing/2014/main" id="{749D373A-B46A-49BA-9C95-8F2012E96512}"/>
              </a:ext>
            </a:extLst>
          </p:cNvPr>
          <p:cNvSpPr/>
          <p:nvPr/>
        </p:nvSpPr>
        <p:spPr>
          <a:xfrm>
            <a:off x="1091222" y="1548825"/>
            <a:ext cx="7290778" cy="58477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585858"/>
                </a:solidFill>
                <a:effectLst/>
                <a:uLnTx/>
                <a:uFillTx/>
                <a:latin typeface="Calibri"/>
                <a:ea typeface="Microsoft YaHei" panose="020B0503020204020204" pitchFamily="34" charset="-122"/>
                <a:cs typeface="Georgia"/>
              </a:rPr>
              <a:t>Because I can and because they need me…</a:t>
            </a:r>
            <a:endParaRPr kumimoji="0" lang="en-US" sz="3200" b="0" i="0" u="none" strike="noStrike" kern="1200" cap="none" spc="0" normalizeH="0" baseline="0" noProof="0" dirty="0">
              <a:ln>
                <a:noFill/>
              </a:ln>
              <a:solidFill>
                <a:prstClr val="black"/>
              </a:solidFill>
              <a:effectLst/>
              <a:uLnTx/>
              <a:uFillTx/>
              <a:latin typeface="Calibri"/>
              <a:ea typeface="Microsoft YaHei" panose="020B0503020204020204" pitchFamily="34" charset="-122"/>
              <a:cs typeface="+mn-cs"/>
            </a:endParaRPr>
          </a:p>
        </p:txBody>
      </p:sp>
      <p:pic>
        <p:nvPicPr>
          <p:cNvPr id="6" name="Picture 5">
            <a:extLst>
              <a:ext uri="{FF2B5EF4-FFF2-40B4-BE49-F238E27FC236}">
                <a16:creationId xmlns:a16="http://schemas.microsoft.com/office/drawing/2014/main" id="{872E4D4E-CD13-4BC8-A4ED-8F9759005C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29898" y="3524473"/>
            <a:ext cx="2113617" cy="1406287"/>
          </a:xfrm>
          <a:prstGeom prst="rect">
            <a:avLst/>
          </a:prstGeom>
        </p:spPr>
      </p:pic>
      <p:pic>
        <p:nvPicPr>
          <p:cNvPr id="8" name="Picture 7">
            <a:extLst>
              <a:ext uri="{FF2B5EF4-FFF2-40B4-BE49-F238E27FC236}">
                <a16:creationId xmlns:a16="http://schemas.microsoft.com/office/drawing/2014/main" id="{19017F24-E933-4272-A0D0-0968910665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70571" y="2167026"/>
            <a:ext cx="1987294" cy="1329271"/>
          </a:xfrm>
          <a:prstGeom prst="rect">
            <a:avLst/>
          </a:prstGeom>
        </p:spPr>
      </p:pic>
      <p:pic>
        <p:nvPicPr>
          <p:cNvPr id="9" name="Picture 8">
            <a:extLst>
              <a:ext uri="{FF2B5EF4-FFF2-40B4-BE49-F238E27FC236}">
                <a16:creationId xmlns:a16="http://schemas.microsoft.com/office/drawing/2014/main" id="{E9349319-E805-43BE-82C0-F7868EB978F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89014" y="4952781"/>
            <a:ext cx="6778072" cy="1786506"/>
          </a:xfrm>
          <a:prstGeom prst="rect">
            <a:avLst/>
          </a:prstGeom>
        </p:spPr>
      </p:pic>
      <p:pic>
        <p:nvPicPr>
          <p:cNvPr id="10" name="Picture 9">
            <a:extLst>
              <a:ext uri="{FF2B5EF4-FFF2-40B4-BE49-F238E27FC236}">
                <a16:creationId xmlns:a16="http://schemas.microsoft.com/office/drawing/2014/main" id="{2E9D72E4-8DBA-4F93-9EAF-93C917C498D7}"/>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3520843" y="3555215"/>
            <a:ext cx="1755651" cy="961329"/>
          </a:xfrm>
          <a:prstGeom prst="rect">
            <a:avLst/>
          </a:prstGeom>
        </p:spPr>
      </p:pic>
      <p:pic>
        <p:nvPicPr>
          <p:cNvPr id="12" name="Picture 11">
            <a:extLst>
              <a:ext uri="{FF2B5EF4-FFF2-40B4-BE49-F238E27FC236}">
                <a16:creationId xmlns:a16="http://schemas.microsoft.com/office/drawing/2014/main" id="{21AB9E30-75F1-44DC-B98D-0713C5B51CBC}"/>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305937" y="505950"/>
            <a:ext cx="1721393" cy="1149837"/>
          </a:xfrm>
          <a:prstGeom prst="rect">
            <a:avLst/>
          </a:prstGeom>
        </p:spPr>
      </p:pic>
      <p:pic>
        <p:nvPicPr>
          <p:cNvPr id="13" name="Picture 12">
            <a:extLst>
              <a:ext uri="{FF2B5EF4-FFF2-40B4-BE49-F238E27FC236}">
                <a16:creationId xmlns:a16="http://schemas.microsoft.com/office/drawing/2014/main" id="{16C10D7D-DD0F-4C40-87E6-3E9605D0B964}"/>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856910" y="2157198"/>
            <a:ext cx="1575969" cy="2359346"/>
          </a:xfrm>
          <a:prstGeom prst="rect">
            <a:avLst/>
          </a:prstGeom>
        </p:spPr>
      </p:pic>
      <p:pic>
        <p:nvPicPr>
          <p:cNvPr id="14" name="Picture 13">
            <a:extLst>
              <a:ext uri="{FF2B5EF4-FFF2-40B4-BE49-F238E27FC236}">
                <a16:creationId xmlns:a16="http://schemas.microsoft.com/office/drawing/2014/main" id="{4A54E3DE-0AF8-4360-815D-02A2F996CB75}"/>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454798" y="2178222"/>
            <a:ext cx="1990020" cy="1329271"/>
          </a:xfrm>
          <a:prstGeom prst="rect">
            <a:avLst/>
          </a:prstGeom>
        </p:spPr>
      </p:pic>
      <p:pic>
        <p:nvPicPr>
          <p:cNvPr id="15" name="Picture 14">
            <a:extLst>
              <a:ext uri="{FF2B5EF4-FFF2-40B4-BE49-F238E27FC236}">
                <a16:creationId xmlns:a16="http://schemas.microsoft.com/office/drawing/2014/main" id="{EEA78621-F142-4711-B699-C94FB5D74E67}"/>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5498873" y="483047"/>
            <a:ext cx="1755651" cy="1172720"/>
          </a:xfrm>
          <a:prstGeom prst="rect">
            <a:avLst/>
          </a:prstGeom>
        </p:spPr>
      </p:pic>
      <p:pic>
        <p:nvPicPr>
          <p:cNvPr id="16" name="Picture 15">
            <a:extLst>
              <a:ext uri="{FF2B5EF4-FFF2-40B4-BE49-F238E27FC236}">
                <a16:creationId xmlns:a16="http://schemas.microsoft.com/office/drawing/2014/main" id="{F2BAE26D-2A48-401D-950B-6305F4B7C51A}"/>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3656727" y="503681"/>
            <a:ext cx="1755650" cy="1172719"/>
          </a:xfrm>
          <a:prstGeom prst="rect">
            <a:avLst/>
          </a:prstGeom>
        </p:spPr>
      </p:pic>
      <p:pic>
        <p:nvPicPr>
          <p:cNvPr id="17" name="Picture 16">
            <a:extLst>
              <a:ext uri="{FF2B5EF4-FFF2-40B4-BE49-F238E27FC236}">
                <a16:creationId xmlns:a16="http://schemas.microsoft.com/office/drawing/2014/main" id="{E7290C9C-7E73-462F-B4B0-5412E3C00574}"/>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7492821" y="2192764"/>
            <a:ext cx="1534509" cy="2297276"/>
          </a:xfrm>
          <a:prstGeom prst="rect">
            <a:avLst/>
          </a:prstGeom>
        </p:spPr>
      </p:pic>
      <p:pic>
        <p:nvPicPr>
          <p:cNvPr id="21" name="Picture 20">
            <a:extLst>
              <a:ext uri="{FF2B5EF4-FFF2-40B4-BE49-F238E27FC236}">
                <a16:creationId xmlns:a16="http://schemas.microsoft.com/office/drawing/2014/main" id="{7051AB27-17F2-4380-B768-473CC046CDFD}"/>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2306644" y="4560288"/>
            <a:ext cx="2998781" cy="370472"/>
          </a:xfrm>
          <a:prstGeom prst="rect">
            <a:avLst/>
          </a:prstGeom>
        </p:spPr>
      </p:pic>
    </p:spTree>
    <p:extLst>
      <p:ext uri="{BB962C8B-B14F-4D97-AF65-F5344CB8AC3E}">
        <p14:creationId xmlns:p14="http://schemas.microsoft.com/office/powerpoint/2010/main" val="181865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07782" y="1405302"/>
            <a:ext cx="8326568" cy="441173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36550" marR="0" lvl="0" indent="-336550" algn="l" defTabSz="914400" rtl="0" eaLnBrk="1" fontAlgn="base" latinLnBrk="0" hangingPunct="1">
              <a:lnSpc>
                <a:spcPct val="100000"/>
              </a:lnSpc>
              <a:spcBef>
                <a:spcPct val="20000"/>
              </a:spcBef>
              <a:spcAft>
                <a:spcPct val="0"/>
              </a:spcAft>
              <a:buClrTx/>
              <a:buSzPct val="90000"/>
              <a:buFontTx/>
              <a:buChar char="•"/>
              <a:tabLst/>
              <a:defRPr/>
            </a:pPr>
            <a:endParaRPr kumimoji="0" lang="en-US" sz="3000" b="0" i="0" u="none" strike="noStrike" kern="0" cap="none" spc="0" normalizeH="0" baseline="0" noProof="0" dirty="0">
              <a:ln>
                <a:noFill/>
              </a:ln>
              <a:solidFill>
                <a:srgbClr val="585858"/>
              </a:solidFill>
              <a:effectLst/>
              <a:uLnTx/>
              <a:uFillTx/>
              <a:latin typeface="Georgia" pitchFamily="18" charset="0"/>
              <a:ea typeface="ＭＳ Ｐゴシック" pitchFamily="1" charset="-128"/>
              <a:cs typeface="Arial"/>
            </a:endParaRPr>
          </a:p>
        </p:txBody>
      </p:sp>
      <p:sp>
        <p:nvSpPr>
          <p:cNvPr id="4" name="Title 1"/>
          <p:cNvSpPr txBox="1">
            <a:spLocks/>
          </p:cNvSpPr>
          <p:nvPr/>
        </p:nvSpPr>
        <p:spPr>
          <a:xfrm>
            <a:off x="189108" y="225449"/>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endParaRPr kumimoji="0" lang="en-US" sz="3600" b="1" i="0" u="none" strike="noStrike" kern="1200" cap="none" spc="0" normalizeH="0" baseline="0" noProof="0" dirty="0">
              <a:ln>
                <a:noFill/>
              </a:ln>
              <a:solidFill>
                <a:prstClr val="white"/>
              </a:solidFill>
              <a:effectLst/>
              <a:uLnTx/>
              <a:uFillTx/>
              <a:latin typeface="Arial Narrow Bold"/>
              <a:ea typeface="+mj-ea"/>
            </a:endParaRPr>
          </a:p>
        </p:txBody>
      </p:sp>
      <p:sp>
        <p:nvSpPr>
          <p:cNvPr id="5" name="Content Placeholder 2"/>
          <p:cNvSpPr txBox="1">
            <a:spLocks/>
          </p:cNvSpPr>
          <p:nvPr/>
        </p:nvSpPr>
        <p:spPr>
          <a:xfrm>
            <a:off x="358476" y="1335588"/>
            <a:ext cx="8425179" cy="448144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2800" b="0" i="0" u="none" strike="noStrike" kern="1200" cap="none" spc="0" normalizeH="0" baseline="0" noProof="0" dirty="0">
              <a:ln>
                <a:noFill/>
              </a:ln>
              <a:solidFill>
                <a:srgbClr val="1F497D"/>
              </a:solidFill>
              <a:effectLst/>
              <a:uLnTx/>
              <a:uFillTx/>
              <a:latin typeface="Georgia"/>
              <a:ea typeface="+mn-ea"/>
              <a:cs typeface="Georgia"/>
            </a:endParaRPr>
          </a:p>
        </p:txBody>
      </p:sp>
      <p:sp>
        <p:nvSpPr>
          <p:cNvPr id="7" name="Title 1">
            <a:extLst>
              <a:ext uri="{FF2B5EF4-FFF2-40B4-BE49-F238E27FC236}">
                <a16:creationId xmlns:a16="http://schemas.microsoft.com/office/drawing/2014/main" id="{3212C630-0932-41B5-A4DA-7C5365E378B8}"/>
              </a:ext>
            </a:extLst>
          </p:cNvPr>
          <p:cNvSpPr txBox="1">
            <a:spLocks/>
          </p:cNvSpPr>
          <p:nvPr/>
        </p:nvSpPr>
        <p:spPr>
          <a:xfrm>
            <a:off x="1066800" y="393782"/>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30ACEC"/>
                </a:solidFill>
                <a:effectLst/>
                <a:uLnTx/>
                <a:uFillTx/>
                <a:latin typeface="Arial Narrow Bold"/>
                <a:ea typeface="+mj-ea"/>
              </a:rPr>
              <a:t>And One More Reason….</a:t>
            </a:r>
          </a:p>
        </p:txBody>
      </p:sp>
      <p:sp>
        <p:nvSpPr>
          <p:cNvPr id="8" name="Content Placeholder 2">
            <a:extLst>
              <a:ext uri="{FF2B5EF4-FFF2-40B4-BE49-F238E27FC236}">
                <a16:creationId xmlns:a16="http://schemas.microsoft.com/office/drawing/2014/main" id="{64AF74D1-D44A-4039-9FAA-17C5EE2F3DDE}"/>
              </a:ext>
            </a:extLst>
          </p:cNvPr>
          <p:cNvSpPr txBox="1">
            <a:spLocks/>
          </p:cNvSpPr>
          <p:nvPr/>
        </p:nvSpPr>
        <p:spPr>
          <a:xfrm>
            <a:off x="646546" y="2170241"/>
            <a:ext cx="2735403" cy="149865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4400" b="0" i="0" u="none" strike="noStrike" kern="1200" cap="none" spc="0" normalizeH="0" baseline="0" noProof="0" dirty="0">
                <a:ln>
                  <a:noFill/>
                </a:ln>
                <a:solidFill>
                  <a:srgbClr val="585858"/>
                </a:solidFill>
                <a:effectLst/>
                <a:uLnTx/>
                <a:uFillTx/>
                <a:latin typeface="Calibri"/>
                <a:ea typeface="+mn-ea"/>
                <a:cs typeface="Georgia"/>
              </a:rPr>
              <a:t>Because it’s</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4400" b="0" i="0" u="none" strike="noStrike" kern="1200" cap="none" spc="0" normalizeH="0" baseline="0" noProof="0" dirty="0">
                <a:ln>
                  <a:noFill/>
                </a:ln>
                <a:solidFill>
                  <a:srgbClr val="585858"/>
                </a:solidFill>
                <a:effectLst/>
                <a:uLnTx/>
                <a:uFillTx/>
                <a:latin typeface="Calibri"/>
                <a:ea typeface="+mn-ea"/>
                <a:cs typeface="Georgia"/>
                <a:hlinkClick r:id="rId3"/>
              </a:rPr>
              <a:t>Easy…</a:t>
            </a:r>
            <a:endParaRPr kumimoji="0" lang="en-US" sz="4400" b="0" i="0" u="none" strike="noStrike" kern="1200" cap="none" spc="0" normalizeH="0" baseline="0" noProof="0" dirty="0">
              <a:ln>
                <a:noFill/>
              </a:ln>
              <a:solidFill>
                <a:srgbClr val="585858"/>
              </a:solidFill>
              <a:effectLst/>
              <a:uLnTx/>
              <a:uFillTx/>
              <a:latin typeface="Calibri"/>
              <a:ea typeface="+mn-ea"/>
              <a:cs typeface="Georgia"/>
            </a:endParaRPr>
          </a:p>
        </p:txBody>
      </p:sp>
      <p:pic>
        <p:nvPicPr>
          <p:cNvPr id="6" name="Picture 5">
            <a:extLst>
              <a:ext uri="{FF2B5EF4-FFF2-40B4-BE49-F238E27FC236}">
                <a16:creationId xmlns:a16="http://schemas.microsoft.com/office/drawing/2014/main" id="{27D099E7-0B49-49E3-85F6-AB42499FEC8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980850" y="1581150"/>
            <a:ext cx="5972175" cy="4686300"/>
          </a:xfrm>
          <a:prstGeom prst="rect">
            <a:avLst/>
          </a:prstGeom>
        </p:spPr>
      </p:pic>
      <p:pic>
        <p:nvPicPr>
          <p:cNvPr id="9" name="Graphic 8" descr="Cursor">
            <a:extLst>
              <a:ext uri="{FF2B5EF4-FFF2-40B4-BE49-F238E27FC236}">
                <a16:creationId xmlns:a16="http://schemas.microsoft.com/office/drawing/2014/main" id="{4234A083-3173-4519-B5E4-4F9F6ED71B1B}"/>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315200" y="4362450"/>
            <a:ext cx="914400" cy="914400"/>
          </a:xfrm>
          <a:prstGeom prst="rect">
            <a:avLst/>
          </a:prstGeom>
        </p:spPr>
      </p:pic>
    </p:spTree>
    <p:extLst>
      <p:ext uri="{BB962C8B-B14F-4D97-AF65-F5344CB8AC3E}">
        <p14:creationId xmlns:p14="http://schemas.microsoft.com/office/powerpoint/2010/main" val="248513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4133-6E56-469D-9298-3A6AD420D82A}"/>
              </a:ext>
            </a:extLst>
          </p:cNvPr>
          <p:cNvSpPr txBox="1">
            <a:spLocks/>
          </p:cNvSpPr>
          <p:nvPr/>
        </p:nvSpPr>
        <p:spPr>
          <a:xfrm>
            <a:off x="1066800" y="393782"/>
            <a:ext cx="8763917" cy="874849"/>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30ACEC"/>
                </a:solidFill>
                <a:effectLst/>
                <a:uLnTx/>
                <a:uFillTx/>
                <a:latin typeface="Arial Narrow Bold"/>
                <a:ea typeface="+mj-ea"/>
              </a:rPr>
              <a:t>Some Data…</a:t>
            </a:r>
          </a:p>
        </p:txBody>
      </p:sp>
      <p:pic>
        <p:nvPicPr>
          <p:cNvPr id="4" name="Graphic 3" descr="Glasses">
            <a:extLst>
              <a:ext uri="{FF2B5EF4-FFF2-40B4-BE49-F238E27FC236}">
                <a16:creationId xmlns:a16="http://schemas.microsoft.com/office/drawing/2014/main" id="{10132C22-E667-46AF-B2B7-092816089423}"/>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657600" y="228600"/>
            <a:ext cx="914400" cy="914400"/>
          </a:xfrm>
          <a:prstGeom prst="rect">
            <a:avLst/>
          </a:prstGeom>
        </p:spPr>
      </p:pic>
      <p:sp>
        <p:nvSpPr>
          <p:cNvPr id="5" name="TextBox 4">
            <a:extLst>
              <a:ext uri="{FF2B5EF4-FFF2-40B4-BE49-F238E27FC236}">
                <a16:creationId xmlns:a16="http://schemas.microsoft.com/office/drawing/2014/main" id="{E0740AB1-3ACB-432E-8CC0-DD7AB29F1873}"/>
              </a:ext>
            </a:extLst>
          </p:cNvPr>
          <p:cNvSpPr txBox="1"/>
          <p:nvPr/>
        </p:nvSpPr>
        <p:spPr>
          <a:xfrm>
            <a:off x="1066800" y="1308182"/>
            <a:ext cx="7848600" cy="4570482"/>
          </a:xfrm>
          <a:prstGeom prst="rect">
            <a:avLst/>
          </a:prstGeom>
          <a:noFill/>
        </p:spPr>
        <p:txBody>
          <a:bodyPr wrap="square" rtlCol="0">
            <a:spAutoFit/>
          </a:bodyPr>
          <a:lstStyle/>
          <a:p>
            <a:pPr marL="285750" marR="0" lvl="0" indent="-285750" algn="l" defTabSz="457200" rtl="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rPr>
              <a:t>The majority of all TRF Funding comes from Active Rotarians.</a:t>
            </a:r>
          </a:p>
          <a:p>
            <a:pPr marL="285750" marR="0" lvl="0" indent="-285750" algn="l" defTabSz="457200" rtl="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rPr>
              <a:t>While 80% of Clubs participate in TRF giving, only 32% of all Rotarians give anything (worldwide).</a:t>
            </a:r>
          </a:p>
          <a:p>
            <a:pPr marL="285750" marR="0" lvl="0" indent="-285750" algn="l" defTabSz="457200" rtl="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rPr>
              <a:t>Rotarians that donated $1,000/year represent 30% of all giving but represent less than 10% of Donors (all funds).</a:t>
            </a:r>
          </a:p>
          <a:p>
            <a:pPr marL="285750" marR="0" lvl="0" indent="-285750" algn="l" defTabSz="457200" rtl="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rPr>
              <a:t>Only 1.8% of all Rotarians are Paul Harris Society members but they contributed 18% of all funding (Annual fund).</a:t>
            </a:r>
          </a:p>
          <a:p>
            <a:pPr marL="285750" marR="0" lvl="0" indent="-285750" algn="l" defTabSz="457200" rtl="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rPr>
              <a:t>Only 1.6% of all Rotarians give through Rotary Direct but their average annual giving is $449/yr.  20% of Rotary Direct participants give $1,000 or more/year.</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0" fontAlgn="base" latinLnBrk="0" hangingPunct="0">
              <a:lnSpc>
                <a:spcPct val="100000"/>
              </a:lnSpc>
              <a:spcBef>
                <a:spcPct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4235434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84133-6E56-469D-9298-3A6AD420D82A}"/>
              </a:ext>
            </a:extLst>
          </p:cNvPr>
          <p:cNvSpPr txBox="1">
            <a:spLocks/>
          </p:cNvSpPr>
          <p:nvPr/>
        </p:nvSpPr>
        <p:spPr>
          <a:xfrm>
            <a:off x="1066800" y="1219200"/>
            <a:ext cx="7239000" cy="1237673"/>
          </a:xfrm>
          <a:prstGeom prst="rect">
            <a:avLst/>
          </a:prstGeom>
        </p:spPr>
        <p:txBody>
          <a:bodyPr vert="horz" lIns="91440" tIns="45720" rIns="91440" bIns="45720" rtlCol="0" anchor="t">
            <a:normAutofit fontScale="85000" lnSpcReduction="20000"/>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30ACEC"/>
                </a:solidFill>
                <a:effectLst/>
                <a:uLnTx/>
                <a:uFillTx/>
                <a:latin typeface="Arial Narrow Bold"/>
                <a:ea typeface="+mj-ea"/>
              </a:rPr>
              <a:t>We can Do Better…</a:t>
            </a:r>
          </a:p>
          <a:p>
            <a:pPr marL="0" marR="0" lvl="0" indent="0" algn="l" defTabSz="457200" rtl="0" eaLnBrk="1" fontAlgn="auto" latinLnBrk="0" hangingPunct="1">
              <a:lnSpc>
                <a:spcPct val="80000"/>
              </a:lnSpc>
              <a:spcBef>
                <a:spcPct val="0"/>
              </a:spcBef>
              <a:spcAft>
                <a:spcPts val="0"/>
              </a:spcAft>
              <a:buClrTx/>
              <a:buSzTx/>
              <a:buFontTx/>
              <a:buNone/>
              <a:tabLst/>
              <a:defRPr/>
            </a:pPr>
            <a:endParaRPr lang="en-US" sz="4400" spc="0" dirty="0">
              <a:solidFill>
                <a:srgbClr val="30ACEC"/>
              </a:solidFill>
            </a:endParaRPr>
          </a:p>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30ACEC"/>
                </a:solidFill>
                <a:effectLst/>
                <a:uLnTx/>
                <a:uFillTx/>
                <a:latin typeface="Arial Narrow Bold"/>
                <a:ea typeface="+mj-ea"/>
              </a:rPr>
              <a:t>We can Do More</a:t>
            </a:r>
          </a:p>
        </p:txBody>
      </p:sp>
      <p:pic>
        <p:nvPicPr>
          <p:cNvPr id="8" name="Picture 7" descr="A picture containing person, grass, outdoor, boy&#10;&#10;Description automatically generated">
            <a:extLst>
              <a:ext uri="{FF2B5EF4-FFF2-40B4-BE49-F238E27FC236}">
                <a16:creationId xmlns:a16="http://schemas.microsoft.com/office/drawing/2014/main" id="{38D4B14A-B6AC-47B6-8DAF-5AD47D6E204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67200" y="2209800"/>
            <a:ext cx="4476750" cy="4476750"/>
          </a:xfrm>
          <a:prstGeom prst="rect">
            <a:avLst/>
          </a:prstGeom>
        </p:spPr>
      </p:pic>
    </p:spTree>
    <p:extLst>
      <p:ext uri="{BB962C8B-B14F-4D97-AF65-F5344CB8AC3E}">
        <p14:creationId xmlns:p14="http://schemas.microsoft.com/office/powerpoint/2010/main" val="1489724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E045CEDD-6F3A-4E49-A2E2-1F3C477A4ACF}"/>
              </a:ext>
            </a:extLst>
          </p:cNvPr>
          <p:cNvSpPr>
            <a:spLocks noChangeArrowheads="1"/>
          </p:cNvSpPr>
          <p:nvPr/>
        </p:nvSpPr>
        <p:spPr bwMode="auto">
          <a:xfrm>
            <a:off x="407988" y="1404938"/>
            <a:ext cx="8326437" cy="441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6146" name="Rectangle 2">
            <a:extLst>
              <a:ext uri="{FF2B5EF4-FFF2-40B4-BE49-F238E27FC236}">
                <a16:creationId xmlns:a16="http://schemas.microsoft.com/office/drawing/2014/main" id="{554B727D-5490-4867-97BF-8E3B00A3441A}"/>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bg1"/>
                </a:solidFill>
                <a:latin typeface="Arial Narrow Bold" charset="0"/>
              </a:rPr>
              <a:t>The Rotary Foundation  (TRF) – Some Basics</a:t>
            </a:r>
          </a:p>
        </p:txBody>
      </p:sp>
      <p:sp>
        <p:nvSpPr>
          <p:cNvPr id="6147" name="Rectangle 3">
            <a:extLst>
              <a:ext uri="{FF2B5EF4-FFF2-40B4-BE49-F238E27FC236}">
                <a16:creationId xmlns:a16="http://schemas.microsoft.com/office/drawing/2014/main" id="{802D7EF4-C5AB-4CC5-8445-44113EB74DDE}"/>
              </a:ext>
            </a:extLst>
          </p:cNvPr>
          <p:cNvSpPr>
            <a:spLocks noChangeArrowheads="1"/>
          </p:cNvSpPr>
          <p:nvPr/>
        </p:nvSpPr>
        <p:spPr bwMode="auto">
          <a:xfrm>
            <a:off x="358775" y="1335088"/>
            <a:ext cx="8424863" cy="448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730250" indent="-727075">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1pPr>
            <a:lvl2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2pPr>
            <a:lvl3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3pPr>
            <a:lvl4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4pPr>
            <a:lvl5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9pPr>
          </a:lstStyle>
          <a:p>
            <a:pPr marL="514350" indent="-511175" hangingPunct="1">
              <a:lnSpc>
                <a:spcPct val="100000"/>
              </a:lnSpc>
              <a:spcBef>
                <a:spcPts val="638"/>
              </a:spcBef>
            </a:pPr>
            <a:r>
              <a:rPr lang="en-US" altLang="en-US" sz="2800" dirty="0">
                <a:latin typeface="Georgia" panose="02040502050405020303" pitchFamily="18" charset="0"/>
              </a:rPr>
              <a:t>Q.  What is The Rotary Foundation (TRF)?</a:t>
            </a:r>
          </a:p>
          <a:p>
            <a:pPr marL="514350" indent="-511175" hangingPunct="1">
              <a:lnSpc>
                <a:spcPct val="100000"/>
              </a:lnSpc>
              <a:spcBef>
                <a:spcPts val="638"/>
              </a:spcBef>
            </a:pPr>
            <a:r>
              <a:rPr lang="en-US" altLang="en-US" sz="2800" dirty="0">
                <a:latin typeface="Georgia" panose="02040502050405020303" pitchFamily="18" charset="0"/>
              </a:rPr>
              <a:t>A.   It is a Charity.</a:t>
            </a:r>
          </a:p>
          <a:p>
            <a:pPr marL="514350" indent="-511175" hangingPunct="1">
              <a:lnSpc>
                <a:spcPct val="100000"/>
              </a:lnSpc>
              <a:spcBef>
                <a:spcPts val="638"/>
              </a:spcBef>
            </a:pPr>
            <a:endParaRPr lang="en-US" altLang="en-US" sz="2800" dirty="0">
              <a:latin typeface="Georgia" panose="02040502050405020303" pitchFamily="18" charset="0"/>
            </a:endParaRPr>
          </a:p>
          <a:p>
            <a:pPr marL="514350" indent="-511175" hangingPunct="1">
              <a:lnSpc>
                <a:spcPct val="100000"/>
              </a:lnSpc>
              <a:spcBef>
                <a:spcPts val="638"/>
              </a:spcBef>
            </a:pPr>
            <a:r>
              <a:rPr lang="en-US" altLang="en-US" sz="2800" dirty="0">
                <a:latin typeface="Georgia" panose="02040502050405020303" pitchFamily="18" charset="0"/>
              </a:rPr>
              <a:t>Q.   Who Gives to The Rotary Foundation?</a:t>
            </a:r>
          </a:p>
          <a:p>
            <a:pPr marL="514350" indent="-511175" hangingPunct="1">
              <a:lnSpc>
                <a:spcPct val="100000"/>
              </a:lnSpc>
              <a:spcBef>
                <a:spcPts val="638"/>
              </a:spcBef>
            </a:pPr>
            <a:r>
              <a:rPr lang="en-US" altLang="en-US" sz="2800" dirty="0">
                <a:latin typeface="Georgia" panose="02040502050405020303" pitchFamily="18" charset="0"/>
              </a:rPr>
              <a:t>A.   Anyone, but mostly Rotarians worldwide.</a:t>
            </a:r>
          </a:p>
          <a:p>
            <a:pPr marL="514350" indent="-511175" hangingPunct="1">
              <a:lnSpc>
                <a:spcPct val="100000"/>
              </a:lnSpc>
              <a:spcBef>
                <a:spcPts val="638"/>
              </a:spcBef>
            </a:pPr>
            <a:endParaRPr lang="en-US" altLang="en-US" sz="2800" dirty="0">
              <a:latin typeface="Georgia" panose="02040502050405020303" pitchFamily="18" charset="0"/>
            </a:endParaRPr>
          </a:p>
          <a:p>
            <a:pPr marL="514350" indent="-511175" hangingPunct="1">
              <a:lnSpc>
                <a:spcPct val="100000"/>
              </a:lnSpc>
              <a:spcBef>
                <a:spcPts val="638"/>
              </a:spcBef>
              <a:buFont typeface="Times New Roman" panose="02020603050405020304" pitchFamily="18" charset="0"/>
              <a:buAutoNum type="alphaUcPeriod" startAt="17"/>
            </a:pPr>
            <a:r>
              <a:rPr lang="en-US" altLang="en-US" sz="2800" dirty="0">
                <a:latin typeface="Georgia" panose="02040502050405020303" pitchFamily="18" charset="0"/>
              </a:rPr>
              <a:t> Who is in charge of deciding how this charity’s</a:t>
            </a:r>
          </a:p>
          <a:p>
            <a:pPr marL="514350" indent="-511175" hangingPunct="1">
              <a:lnSpc>
                <a:spcPct val="100000"/>
              </a:lnSpc>
              <a:spcBef>
                <a:spcPts val="638"/>
              </a:spcBef>
              <a:buFont typeface="Times New Roman" panose="02020603050405020304" pitchFamily="18" charset="0"/>
              <a:buNone/>
            </a:pPr>
            <a:r>
              <a:rPr lang="en-US" altLang="en-US" sz="2800" dirty="0">
                <a:latin typeface="Georgia" panose="02040502050405020303" pitchFamily="18" charset="0"/>
              </a:rPr>
              <a:t>       funds are spent?</a:t>
            </a:r>
          </a:p>
          <a:p>
            <a:pPr marL="514350" indent="-511175" hangingPunct="1">
              <a:lnSpc>
                <a:spcPct val="100000"/>
              </a:lnSpc>
              <a:spcBef>
                <a:spcPts val="638"/>
              </a:spcBef>
              <a:buClrTx/>
              <a:buSzTx/>
              <a:buFontTx/>
              <a:buNone/>
            </a:pPr>
            <a:r>
              <a:rPr lang="en-US" altLang="en-US" sz="2800" dirty="0">
                <a:latin typeface="Georgia" panose="02040502050405020303" pitchFamily="18" charset="0"/>
              </a:rPr>
              <a:t>A.   You are.  It’s Your Foundation!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fill="hold" nodeType="clickEffect">
                                  <p:stCondLst>
                                    <p:cond delay="0"/>
                                  </p:stCondLst>
                                  <p:childTnLst>
                                    <p:set>
                                      <p:cBhvr additive="repl">
                                        <p:cTn id="10"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fill="hold" nodeType="clickEffect">
                                  <p:stCondLst>
                                    <p:cond delay="0"/>
                                  </p:stCondLst>
                                  <p:childTnLst>
                                    <p:set>
                                      <p:cBhvr additive="repl">
                                        <p:cTn id="14"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fill="hold" nodeType="clickEffect">
                                  <p:stCondLst>
                                    <p:cond delay="0"/>
                                  </p:stCondLst>
                                  <p:childTnLst>
                                    <p:set>
                                      <p:cBhvr additive="repl">
                                        <p:cTn id="18" dur="1" fill="hold">
                                          <p:stCondLst>
                                            <p:cond delay="0"/>
                                          </p:stCondLst>
                                        </p:cTn>
                                        <p:tgtEl>
                                          <p:spTgt spid="6147">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additive="repl">
                                        <p:cTn id="20" dur="1" fill="hold">
                                          <p:stCondLst>
                                            <p:cond delay="0"/>
                                          </p:stCondLst>
                                        </p:cTn>
                                        <p:tgtEl>
                                          <p:spTgt spid="6147">
                                            <p:txEl>
                                              <p:pRg st="7" end="7"/>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fill="hold" nodeType="clickEffect">
                                  <p:stCondLst>
                                    <p:cond delay="0"/>
                                  </p:stCondLst>
                                  <p:childTnLst>
                                    <p:set>
                                      <p:cBhvr additive="repl">
                                        <p:cTn id="24" dur="1" fill="hold">
                                          <p:stCondLst>
                                            <p:cond delay="0"/>
                                          </p:stCondLst>
                                        </p:cTn>
                                        <p:tgtEl>
                                          <p:spTgt spid="614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296C96A6-5B06-4AC2-900F-11457BDAD52F}"/>
              </a:ext>
            </a:extLst>
          </p:cNvPr>
          <p:cNvSpPr>
            <a:spLocks noChangeArrowheads="1"/>
          </p:cNvSpPr>
          <p:nvPr/>
        </p:nvSpPr>
        <p:spPr bwMode="auto">
          <a:xfrm>
            <a:off x="838200" y="2355316"/>
            <a:ext cx="5200650" cy="3414866"/>
          </a:xfrm>
          <a:prstGeom prst="rect">
            <a:avLst/>
          </a:prstGeom>
          <a:noFill/>
          <a:ln>
            <a:noFill/>
          </a:ln>
          <a:effectLst/>
        </p:spPr>
        <p:txBody>
          <a:bodyPr lIns="90000" tIns="45000" rIns="90000" bIns="45000">
            <a:spAutoFit/>
          </a:bodyPr>
          <a:lstStyle>
            <a:lvl1pPr marL="457200" indent="-455613">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rgbClr val="000000"/>
                </a:solidFill>
                <a:latin typeface="Arial" panose="020B0604020202020204" pitchFamily="34" charset="0"/>
                <a:ea typeface="Microsoft YaHei" panose="020B0503020204020204" pitchFamily="34" charset="-122"/>
              </a:defRPr>
            </a:lvl9pPr>
          </a:lstStyle>
          <a:p>
            <a:pPr marL="1587" marR="0" lvl="0" indent="0" algn="l" defTabSz="457200" rtl="0" eaLnBrk="1" fontAlgn="base" latinLnBrk="0" hangingPunct="1">
              <a:lnSpc>
                <a:spcPct val="100000"/>
              </a:lnSpc>
              <a:spcBef>
                <a:spcPct val="0"/>
              </a:spcBef>
              <a:spcAft>
                <a:spcPts val="1200"/>
              </a:spcAft>
              <a:buClr>
                <a:srgbClr val="585858"/>
              </a:buClr>
              <a:buSzPct val="45000"/>
              <a:buFontTx/>
              <a:buNone/>
              <a:tabLst>
                <a:tab pos="723900" algn="l"/>
                <a:tab pos="1447800" algn="l"/>
                <a:tab pos="2171700" algn="l"/>
                <a:tab pos="2895600" algn="l"/>
                <a:tab pos="3619500" algn="l"/>
                <a:tab pos="4343400" algn="l"/>
                <a:tab pos="5067300" algn="l"/>
              </a:tabLst>
              <a:defRPr/>
            </a:pPr>
            <a:r>
              <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rPr>
              <a:t>There is no question that the clubs which are the most knowledgeable and engaged are also the most generous supporters of The Rotary Foundation.  Period.</a:t>
            </a:r>
          </a:p>
          <a:p>
            <a:pPr marL="457200" marR="0" lvl="0" indent="-455613" algn="l" defTabSz="457200" rtl="0" eaLnBrk="1" fontAlgn="base" latinLnBrk="0" hangingPunct="1">
              <a:lnSpc>
                <a:spcPct val="100000"/>
              </a:lnSpc>
              <a:spcBef>
                <a:spcPts val="1200"/>
              </a:spcBef>
              <a:spcAft>
                <a:spcPct val="0"/>
              </a:spcAft>
              <a:buClrTx/>
              <a:buSzTx/>
              <a:buFontTx/>
              <a:buNone/>
              <a:tabLst>
                <a:tab pos="723900" algn="l"/>
                <a:tab pos="1447800" algn="l"/>
                <a:tab pos="2171700" algn="l"/>
                <a:tab pos="2895600" algn="l"/>
                <a:tab pos="3619500" algn="l"/>
                <a:tab pos="4343400" algn="l"/>
                <a:tab pos="5067300" algn="l"/>
              </a:tabLst>
              <a:defRPr/>
            </a:pPr>
            <a:endParaRPr kumimoji="0" lang="en-US" altLang="en-US" sz="2800" b="0"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endParaRPr>
          </a:p>
        </p:txBody>
      </p:sp>
      <p:pic>
        <p:nvPicPr>
          <p:cNvPr id="35844" name="Picture 3">
            <a:extLst>
              <a:ext uri="{FF2B5EF4-FFF2-40B4-BE49-F238E27FC236}">
                <a16:creationId xmlns:a16="http://schemas.microsoft.com/office/drawing/2014/main" id="{06F7D2A1-CD73-4264-9F7D-80CD90E8202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76950" y="1406525"/>
            <a:ext cx="2838450" cy="48815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Title 1">
            <a:extLst>
              <a:ext uri="{FF2B5EF4-FFF2-40B4-BE49-F238E27FC236}">
                <a16:creationId xmlns:a16="http://schemas.microsoft.com/office/drawing/2014/main" id="{FACB974E-4148-4D2E-8C96-FA714BCDAC10}"/>
              </a:ext>
            </a:extLst>
          </p:cNvPr>
          <p:cNvSpPr txBox="1">
            <a:spLocks/>
          </p:cNvSpPr>
          <p:nvPr/>
        </p:nvSpPr>
        <p:spPr>
          <a:xfrm>
            <a:off x="1060704" y="452021"/>
            <a:ext cx="8763917" cy="874849"/>
          </a:xfrm>
          <a:prstGeom prst="rect">
            <a:avLst/>
          </a:prstGeom>
        </p:spPr>
        <p:txBody>
          <a:bodyPr vert="horz" lIns="91440" tIns="45720" rIns="91440" bIns="45720" rtlCol="0" anchor="t">
            <a:normAutofit lnSpcReduction="10000"/>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30ACEC"/>
                </a:solidFill>
                <a:effectLst/>
                <a:uLnTx/>
                <a:uFillTx/>
                <a:latin typeface="Arial Narrow Bold"/>
                <a:ea typeface="+mj-ea"/>
              </a:rPr>
              <a:t>Support for</a:t>
            </a:r>
          </a:p>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30ACEC"/>
                </a:solidFill>
                <a:effectLst/>
                <a:uLnTx/>
                <a:uFillTx/>
                <a:latin typeface="Arial Narrow Bold"/>
                <a:ea typeface="+mj-ea"/>
              </a:rPr>
              <a:t>Our Rotary Foundation</a:t>
            </a:r>
          </a:p>
        </p:txBody>
      </p:sp>
    </p:spTree>
    <p:extLst>
      <p:ext uri="{BB962C8B-B14F-4D97-AF65-F5344CB8AC3E}">
        <p14:creationId xmlns:p14="http://schemas.microsoft.com/office/powerpoint/2010/main" val="2326156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a:extLst>
              <a:ext uri="{FF2B5EF4-FFF2-40B4-BE49-F238E27FC236}">
                <a16:creationId xmlns:a16="http://schemas.microsoft.com/office/drawing/2014/main" id="{40FD1EA9-1701-41F9-9A5F-80B26185486E}"/>
              </a:ext>
            </a:extLst>
          </p:cNvPr>
          <p:cNvSpPr txBox="1">
            <a:spLocks noChangeArrowheads="1"/>
          </p:cNvSpPr>
          <p:nvPr/>
        </p:nvSpPr>
        <p:spPr bwMode="auto">
          <a:xfrm>
            <a:off x="1143000" y="95488"/>
            <a:ext cx="84963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kumimoji="0" lang="en-US" altLang="en-US" sz="3600" b="1" i="0" u="none" strike="noStrike" kern="1200" cap="none" spc="0" normalizeH="0" baseline="0" noProof="0" dirty="0">
                <a:ln>
                  <a:noFill/>
                </a:ln>
                <a:solidFill>
                  <a:srgbClr val="30ACEC"/>
                </a:solidFill>
                <a:effectLst/>
                <a:uLnTx/>
                <a:uFillTx/>
                <a:latin typeface="Arial Narrow Bold"/>
                <a:ea typeface="Microsoft YaHei" panose="020B0503020204020204" pitchFamily="34" charset="-122"/>
                <a:cs typeface="+mn-cs"/>
              </a:rPr>
              <a:t>Rotary Direct</a:t>
            </a:r>
          </a:p>
        </p:txBody>
      </p:sp>
      <p:sp>
        <p:nvSpPr>
          <p:cNvPr id="41987" name="Text Box 2">
            <a:extLst>
              <a:ext uri="{FF2B5EF4-FFF2-40B4-BE49-F238E27FC236}">
                <a16:creationId xmlns:a16="http://schemas.microsoft.com/office/drawing/2014/main" id="{CBC27538-5835-4EE3-9E49-89C1D4976193}"/>
              </a:ext>
            </a:extLst>
          </p:cNvPr>
          <p:cNvSpPr txBox="1">
            <a:spLocks noChangeArrowheads="1"/>
          </p:cNvSpPr>
          <p:nvPr/>
        </p:nvSpPr>
        <p:spPr bwMode="auto">
          <a:xfrm>
            <a:off x="1204929" y="2133600"/>
            <a:ext cx="8229600" cy="259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1313">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kumimoji="0" lang="en-US" altLang="en-US" sz="2400" b="0" i="1"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rPr>
              <a:t>Regular and automatic giving to </a:t>
            </a: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kumimoji="0" lang="en-US" altLang="en-US" sz="2400" b="0" i="1"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rPr>
              <a:t>The Rotary Foundation</a:t>
            </a: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endParaRPr kumimoji="0" lang="en-US" altLang="en-US" sz="2400" b="0" i="0" u="none" strike="noStrike" kern="1200" cap="none" spc="0" normalizeH="0" baseline="0" noProof="0" dirty="0">
              <a:ln>
                <a:noFill/>
              </a:ln>
              <a:solidFill>
                <a:prstClr val="black"/>
              </a:solidFill>
              <a:effectLst/>
              <a:uLnTx/>
              <a:uFillTx/>
            </a:endParaRPr>
          </a:p>
          <a:p>
            <a:pPr marL="1587" marR="0" lvl="0" indent="0" algn="l" defTabSz="457200" rtl="0" eaLnBrk="1" fontAlgn="base" latinLnBrk="0" hangingPunct="1">
              <a:lnSpc>
                <a:spcPct val="100000"/>
              </a:lnSpc>
              <a:spcBef>
                <a:spcPct val="0"/>
              </a:spcBef>
              <a:spcAft>
                <a:spcPts val="60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kumimoji="0" lang="en-US" altLang="en-US" sz="24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rPr>
              <a:t>You already subscribe to Netflix and Prime</a:t>
            </a:r>
            <a:r>
              <a:rPr lang="en-US" altLang="en-US" sz="2400" b="1" dirty="0">
                <a:solidFill>
                  <a:srgbClr val="00B050"/>
                </a:solidFill>
                <a:effectLst>
                  <a:outerShdw blurRad="38100" dist="38100" dir="2700000" algn="tl">
                    <a:srgbClr val="000000">
                      <a:alpha val="43137"/>
                    </a:srgbClr>
                  </a:outerShdw>
                </a:effectLst>
              </a:rPr>
              <a:t>…</a:t>
            </a: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kumimoji="0" lang="en-US" altLang="en-US" sz="24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rPr>
              <a:t>Why not subscribe to Humanity with Rotary Direct?</a:t>
            </a: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endParaRPr lang="en-US" altLang="en-US" sz="2400" b="1" dirty="0">
              <a:solidFill>
                <a:srgbClr val="00B050"/>
              </a:solidFill>
              <a:effectLst>
                <a:outerShdw blurRad="38100" dist="38100" dir="2700000" algn="tl">
                  <a:srgbClr val="000000">
                    <a:alpha val="43137"/>
                  </a:srgbClr>
                </a:outerShdw>
              </a:effectLst>
            </a:endParaRP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kumimoji="0" lang="en-US" altLang="en-US" sz="24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rPr>
              <a:t>Set up regular giving on the Rotary website</a:t>
            </a: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kumimoji="0" lang="en-US" altLang="en-US" sz="24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rPr>
              <a:t> – it’s EASY!</a:t>
            </a: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endParaRPr kumimoji="0" lang="en-US" altLang="en-US" sz="2400" b="0" i="0" u="none" strike="noStrike" kern="1200" cap="none" spc="0" normalizeH="0" baseline="0" noProof="0" dirty="0">
              <a:ln>
                <a:noFill/>
              </a:ln>
              <a:solidFill>
                <a:prstClr val="black"/>
              </a:solidFill>
              <a:effectLst/>
              <a:uLnTx/>
              <a:uFillTx/>
            </a:endParaRPr>
          </a:p>
        </p:txBody>
      </p:sp>
      <p:pic>
        <p:nvPicPr>
          <p:cNvPr id="2" name="Picture 1">
            <a:extLst>
              <a:ext uri="{FF2B5EF4-FFF2-40B4-BE49-F238E27FC236}">
                <a16:creationId xmlns:a16="http://schemas.microsoft.com/office/drawing/2014/main" id="{8E7C59F2-668A-4E45-9ED2-BDE4C945E4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9729" y="95488"/>
            <a:ext cx="3638308" cy="15301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a:extLst>
              <a:ext uri="{FF2B5EF4-FFF2-40B4-BE49-F238E27FC236}">
                <a16:creationId xmlns:a16="http://schemas.microsoft.com/office/drawing/2014/main" id="{40FD1EA9-1701-41F9-9A5F-80B26185486E}"/>
              </a:ext>
            </a:extLst>
          </p:cNvPr>
          <p:cNvSpPr txBox="1">
            <a:spLocks noChangeArrowheads="1"/>
          </p:cNvSpPr>
          <p:nvPr/>
        </p:nvSpPr>
        <p:spPr bwMode="auto">
          <a:xfrm>
            <a:off x="1071579" y="209788"/>
            <a:ext cx="84963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en-US" altLang="en-US" sz="3600" b="1" dirty="0">
                <a:solidFill>
                  <a:srgbClr val="30ACEC"/>
                </a:solidFill>
                <a:latin typeface="Arial Narrow Bold"/>
              </a:rPr>
              <a:t>Every Rotarian Every Year</a:t>
            </a:r>
            <a:endParaRPr kumimoji="0" lang="en-US" altLang="en-US" sz="3600" b="1" i="0" u="none" strike="noStrike" kern="1200" cap="none" spc="0" normalizeH="0" baseline="0" noProof="0" dirty="0">
              <a:ln>
                <a:noFill/>
              </a:ln>
              <a:solidFill>
                <a:srgbClr val="30ACEC"/>
              </a:solidFill>
              <a:effectLst/>
              <a:uLnTx/>
              <a:uFillTx/>
              <a:latin typeface="Arial Narrow Bold"/>
              <a:ea typeface="Microsoft YaHei" panose="020B0503020204020204" pitchFamily="34" charset="-122"/>
              <a:cs typeface="+mn-cs"/>
            </a:endParaRPr>
          </a:p>
        </p:txBody>
      </p:sp>
      <p:sp>
        <p:nvSpPr>
          <p:cNvPr id="41987" name="Text Box 2">
            <a:extLst>
              <a:ext uri="{FF2B5EF4-FFF2-40B4-BE49-F238E27FC236}">
                <a16:creationId xmlns:a16="http://schemas.microsoft.com/office/drawing/2014/main" id="{CBC27538-5835-4EE3-9E49-89C1D4976193}"/>
              </a:ext>
            </a:extLst>
          </p:cNvPr>
          <p:cNvSpPr txBox="1">
            <a:spLocks noChangeArrowheads="1"/>
          </p:cNvSpPr>
          <p:nvPr/>
        </p:nvSpPr>
        <p:spPr bwMode="auto">
          <a:xfrm>
            <a:off x="914400" y="1650023"/>
            <a:ext cx="8229600" cy="259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1313">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kumimoji="0" lang="en-US" altLang="en-US" sz="2400" b="0" i="1"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rPr>
              <a:t>Giving Goal for the past 20 years: $100/</a:t>
            </a:r>
            <a:r>
              <a:rPr kumimoji="0" lang="en-US" altLang="en-US" sz="2400" b="0" i="1" u="none" strike="noStrike" kern="1200" cap="none" spc="0" normalizeH="0" baseline="0" noProof="0" dirty="0" err="1">
                <a:ln>
                  <a:noFill/>
                </a:ln>
                <a:solidFill>
                  <a:schemeClr val="accent1">
                    <a:lumMod val="75000"/>
                  </a:schemeClr>
                </a:solidFill>
                <a:effectLst>
                  <a:outerShdw blurRad="38100" dist="38100" dir="2700000" algn="tl">
                    <a:srgbClr val="000000">
                      <a:alpha val="43137"/>
                    </a:srgbClr>
                  </a:outerShdw>
                </a:effectLst>
                <a:uLnTx/>
                <a:uFillTx/>
              </a:rPr>
              <a:t>yr</a:t>
            </a:r>
            <a:endParaRPr kumimoji="0" lang="en-US" altLang="en-US" sz="2400" b="0" i="1"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endParaRP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endParaRPr lang="en-US" altLang="en-US" sz="2400" i="1" dirty="0">
              <a:solidFill>
                <a:schemeClr val="accent1">
                  <a:lumMod val="75000"/>
                </a:schemeClr>
              </a:solidFill>
              <a:effectLst>
                <a:outerShdw blurRad="38100" dist="38100" dir="2700000" algn="tl">
                  <a:srgbClr val="000000">
                    <a:alpha val="43137"/>
                  </a:srgbClr>
                </a:outerShdw>
              </a:effectLst>
            </a:endParaRP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endParaRPr kumimoji="0" lang="en-US" altLang="en-US" sz="2400" b="1" i="1"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endParaRP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kumimoji="0" lang="en-US" altLang="en-US" sz="2400" b="1" i="1"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rPr>
              <a:t>D5495 Goal for 2021-22:  $156/year – Every Rotarian</a:t>
            </a: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endParaRPr kumimoji="0" lang="en-US" altLang="en-US" sz="2400" b="1" i="1"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endParaRP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lang="en-US" altLang="en-US" sz="2400" b="1" i="1" dirty="0">
                <a:solidFill>
                  <a:schemeClr val="accent1">
                    <a:lumMod val="75000"/>
                  </a:schemeClr>
                </a:solidFill>
                <a:effectLst>
                  <a:outerShdw blurRad="38100" dist="38100" dir="2700000" algn="tl">
                    <a:srgbClr val="000000">
                      <a:alpha val="43137"/>
                    </a:srgbClr>
                  </a:outerShdw>
                </a:effectLst>
              </a:rPr>
              <a:t>$39/quarter (Regular Giving thru Rotary Direct)   </a:t>
            </a: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lang="en-US" altLang="en-US" sz="2400" b="1" i="1" dirty="0">
                <a:solidFill>
                  <a:schemeClr val="accent1">
                    <a:lumMod val="75000"/>
                  </a:schemeClr>
                </a:solidFill>
                <a:effectLst>
                  <a:outerShdw blurRad="38100" dist="38100" dir="2700000" algn="tl">
                    <a:srgbClr val="000000">
                      <a:alpha val="43137"/>
                    </a:srgbClr>
                  </a:outerShdw>
                </a:effectLst>
              </a:rPr>
              <a:t>$13/month (Regular Giving thru Rotary Direct)</a:t>
            </a: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endParaRPr lang="en-US" altLang="en-US" sz="2400" b="1" i="1" dirty="0">
              <a:solidFill>
                <a:schemeClr val="accent1">
                  <a:lumMod val="75000"/>
                </a:schemeClr>
              </a:solidFill>
              <a:effectLst>
                <a:outerShdw blurRad="38100" dist="38100" dir="2700000" algn="tl">
                  <a:srgbClr val="000000">
                    <a:alpha val="43137"/>
                  </a:srgbClr>
                </a:outerShdw>
              </a:effectLst>
            </a:endParaRP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lang="en-US" altLang="en-US" sz="2400" b="1" i="1" dirty="0">
                <a:solidFill>
                  <a:schemeClr val="accent1">
                    <a:lumMod val="75000"/>
                  </a:schemeClr>
                </a:solidFill>
                <a:effectLst>
                  <a:outerShdw blurRad="38100" dist="38100" dir="2700000" algn="tl">
                    <a:srgbClr val="000000">
                      <a:alpha val="43137"/>
                    </a:srgbClr>
                  </a:outerShdw>
                </a:effectLst>
              </a:rPr>
              <a:t>That is only $3 per week!  Less that the price of a Latte.</a:t>
            </a: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kumimoji="0" lang="en-US" altLang="en-US" sz="2400" b="1" i="1"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rPr>
              <a:t>       </a:t>
            </a: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endParaRPr lang="en-US" altLang="en-US" sz="2400" b="1" i="1" dirty="0">
              <a:solidFill>
                <a:schemeClr val="accent1">
                  <a:lumMod val="75000"/>
                </a:schemeClr>
              </a:solidFill>
              <a:effectLst>
                <a:outerShdw blurRad="38100" dist="38100" dir="2700000" algn="tl">
                  <a:srgbClr val="000000">
                    <a:alpha val="43137"/>
                  </a:srgbClr>
                </a:outerShdw>
              </a:effectLst>
            </a:endParaRP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endParaRPr kumimoji="0" lang="en-US" altLang="en-US" sz="24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endParaRPr>
          </a:p>
          <a:p>
            <a:pPr marL="1587" marR="0" lvl="0" indent="0" algn="l" defTabSz="457200" rtl="0" eaLnBrk="1" fontAlgn="base" latinLnBrk="0" hangingPunct="1">
              <a:lnSpc>
                <a:spcPct val="100000"/>
              </a:lnSpc>
              <a:spcBef>
                <a:spcPct val="0"/>
              </a:spcBef>
              <a:spcAft>
                <a:spcPts val="0"/>
              </a:spcAft>
              <a:buClr>
                <a:srgbClr val="585858"/>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endParaRPr kumimoji="0" lang="en-US" altLang="en-US" sz="2400" b="0" i="0" u="none" strike="noStrike" kern="120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1494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a:extLst>
              <a:ext uri="{FF2B5EF4-FFF2-40B4-BE49-F238E27FC236}">
                <a16:creationId xmlns:a16="http://schemas.microsoft.com/office/drawing/2014/main" id="{886A50AB-F37D-4B43-B9F2-77D43ED9DF3E}"/>
              </a:ext>
            </a:extLst>
          </p:cNvPr>
          <p:cNvSpPr txBox="1">
            <a:spLocks noChangeArrowheads="1"/>
          </p:cNvSpPr>
          <p:nvPr/>
        </p:nvSpPr>
        <p:spPr bwMode="auto">
          <a:xfrm>
            <a:off x="1143000" y="95488"/>
            <a:ext cx="84963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Lst>
              <a:defRPr>
                <a:solidFill>
                  <a:schemeClr val="tx1"/>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kumimoji="0" lang="en-US" altLang="en-US" sz="3600" b="1" i="0" u="none" strike="noStrike" kern="1200" cap="none" spc="0" normalizeH="0" baseline="0" noProof="0" dirty="0">
                <a:ln>
                  <a:noFill/>
                </a:ln>
                <a:solidFill>
                  <a:srgbClr val="30ACEC"/>
                </a:solidFill>
                <a:effectLst/>
                <a:uLnTx/>
                <a:uFillTx/>
                <a:latin typeface="Arial Narrow Bold"/>
                <a:ea typeface="Microsoft YaHei" panose="020B0503020204020204" pitchFamily="34" charset="-122"/>
                <a:cs typeface="+mn-cs"/>
              </a:rPr>
              <a:t>Have a Rotary Direct Club Meeting</a:t>
            </a:r>
          </a:p>
        </p:txBody>
      </p:sp>
      <p:sp>
        <p:nvSpPr>
          <p:cNvPr id="5" name="Rectangle 4">
            <a:extLst>
              <a:ext uri="{FF2B5EF4-FFF2-40B4-BE49-F238E27FC236}">
                <a16:creationId xmlns:a16="http://schemas.microsoft.com/office/drawing/2014/main" id="{853829C3-8458-46A8-8EE9-4127B93C9C2F}"/>
              </a:ext>
            </a:extLst>
          </p:cNvPr>
          <p:cNvSpPr/>
          <p:nvPr/>
        </p:nvSpPr>
        <p:spPr>
          <a:xfrm>
            <a:off x="990600" y="1566952"/>
            <a:ext cx="7848600" cy="4278094"/>
          </a:xfrm>
          <a:prstGeom prst="rect">
            <a:avLst/>
          </a:prstGeom>
        </p:spPr>
        <p:txBody>
          <a:bodyPr wrap="square">
            <a:spAutoFit/>
          </a:bodyPr>
          <a:lstStyle/>
          <a:p>
            <a:pPr marL="571500" marR="0" lvl="0" indent="-571500" algn="l" defTabSz="457200" rtl="0" eaLnBrk="0" fontAlgn="base" latinLnBrk="0" hangingPunct="0">
              <a:lnSpc>
                <a:spcPct val="100000"/>
              </a:lnSpc>
              <a:spcBef>
                <a:spcPct val="0"/>
              </a:spcBef>
              <a:spcAft>
                <a:spcPts val="120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rPr>
              <a:t>Instead of a Speaker – Walk everyone through singing up for Rotary Direct on their Phones.</a:t>
            </a:r>
          </a:p>
          <a:p>
            <a:pPr marL="571500" marR="0" lvl="0" indent="-571500" algn="l" defTabSz="457200" rtl="0" eaLnBrk="0" fontAlgn="base" latinLnBrk="0" hangingPunct="0">
              <a:lnSpc>
                <a:spcPct val="100000"/>
              </a:lnSpc>
              <a:spcBef>
                <a:spcPct val="0"/>
              </a:spcBef>
              <a:spcAft>
                <a:spcPts val="1200"/>
              </a:spcAft>
              <a:buClrTx/>
              <a:buSzTx/>
              <a:buFont typeface="Arial" panose="020B0604020202020204" pitchFamily="34" charset="0"/>
              <a:buChar char="•"/>
              <a:tabLst/>
              <a:defRPr/>
            </a:pPr>
            <a:r>
              <a:rPr lang="en-US" sz="3600" dirty="0">
                <a:solidFill>
                  <a:prstClr val="black"/>
                </a:solidFill>
              </a:rPr>
              <a:t>Make sure you stop billing members for TRF contributions if they sign up for Rotary Direct.</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endParaRPr>
          </a:p>
          <a:p>
            <a:pPr marL="571500" marR="0" lvl="0" indent="-571500" algn="l" defTabSz="457200" rtl="0" eaLnBrk="0" fontAlgn="base" latinLnBrk="0" hangingPunct="0">
              <a:lnSpc>
                <a:spcPct val="100000"/>
              </a:lnSpc>
              <a:spcBef>
                <a:spcPct val="0"/>
              </a:spcBef>
              <a:spcAft>
                <a:spcPts val="120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1821113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7290BB0D-E7E6-4B6A-AE36-5F89BF8F06D1}"/>
              </a:ext>
            </a:extLst>
          </p:cNvPr>
          <p:cNvSpPr>
            <a:spLocks noChangeArrowheads="1"/>
          </p:cNvSpPr>
          <p:nvPr/>
        </p:nvSpPr>
        <p:spPr bwMode="auto">
          <a:xfrm>
            <a:off x="185738" y="141288"/>
            <a:ext cx="8212137" cy="1114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pPr>
            <a:r>
              <a:rPr kumimoji="0" lang="en-US" altLang="en-US" sz="3600" b="0"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END POLIO NOW</a:t>
            </a:r>
            <a:br>
              <a:rPr kumimoji="0" lang="en-US" altLang="en-US" sz="3600" b="0"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br>
            <a:r>
              <a:rPr kumimoji="0" lang="en-US" altLang="en-US" sz="3600" b="0"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FULFILLING OUR PROMISE</a:t>
            </a:r>
          </a:p>
        </p:txBody>
      </p:sp>
      <p:pic>
        <p:nvPicPr>
          <p:cNvPr id="15362" name="Picture 2">
            <a:extLst>
              <a:ext uri="{FF2B5EF4-FFF2-40B4-BE49-F238E27FC236}">
                <a16:creationId xmlns:a16="http://schemas.microsoft.com/office/drawing/2014/main" id="{9C2C68F9-6C49-4BCD-BD5F-48D71F0F26A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811838" y="1903413"/>
            <a:ext cx="3216275" cy="4170362"/>
          </a:xfrm>
          <a:prstGeom prst="rect">
            <a:avLst/>
          </a:prstGeom>
          <a:noFill/>
          <a:ln w="9360" cap="flat">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3" name="Picture 3">
            <a:extLst>
              <a:ext uri="{FF2B5EF4-FFF2-40B4-BE49-F238E27FC236}">
                <a16:creationId xmlns:a16="http://schemas.microsoft.com/office/drawing/2014/main" id="{B0AFBF4A-0A72-4EA1-BEC3-7FA22FC912B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06663" y="3989388"/>
            <a:ext cx="3265487" cy="2493962"/>
          </a:xfrm>
          <a:prstGeom prst="rect">
            <a:avLst/>
          </a:prstGeom>
          <a:noFill/>
          <a:ln>
            <a:noFill/>
          </a:ln>
          <a:effectLst/>
          <a:extLst>
            <a:ext uri="{909E8E84-426E-40DD-AFC4-6F175D3DCCD1}">
              <a14:hiddenFill xmlns:a14="http://schemas.microsoft.com/office/drawing/2010/main">
                <a:blipFill dpi="0" rotWithShape="0">
                  <a:blip/>
                  <a:srcRect l="6444" t="23016" r="23589" b="5710"/>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4" name="Picture 4">
            <a:extLst>
              <a:ext uri="{FF2B5EF4-FFF2-40B4-BE49-F238E27FC236}">
                <a16:creationId xmlns:a16="http://schemas.microsoft.com/office/drawing/2014/main" id="{E12E48C6-CE3C-49B5-8345-D4A421764DC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5738" y="1358900"/>
            <a:ext cx="2593975" cy="2543175"/>
          </a:xfrm>
          <a:prstGeom prst="rect">
            <a:avLst/>
          </a:prstGeom>
          <a:noFill/>
          <a:ln>
            <a:noFill/>
          </a:ln>
          <a:effectLst/>
          <a:extLst>
            <a:ext uri="{909E8E84-426E-40DD-AFC4-6F175D3DCCD1}">
              <a14:hiddenFill xmlns:a14="http://schemas.microsoft.com/office/drawing/2010/main">
                <a:blipFill dpi="0" rotWithShape="0">
                  <a:blip/>
                  <a:srcRect l="28729" t="5356" r="6296" b="9662"/>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5" name="Picture 5">
            <a:extLst>
              <a:ext uri="{FF2B5EF4-FFF2-40B4-BE49-F238E27FC236}">
                <a16:creationId xmlns:a16="http://schemas.microsoft.com/office/drawing/2014/main" id="{2EF8B610-1034-4068-8BD4-5791D442B11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t="-1703"/>
          <a:stretch>
            <a:fillRect/>
          </a:stretch>
        </p:blipFill>
        <p:spPr bwMode="auto">
          <a:xfrm>
            <a:off x="2814638" y="1320800"/>
            <a:ext cx="2952750" cy="2581275"/>
          </a:xfrm>
          <a:prstGeom prst="rect">
            <a:avLst/>
          </a:prstGeom>
          <a:noFill/>
          <a:ln>
            <a:noFill/>
          </a:ln>
          <a:effectLst/>
          <a:extLst>
            <a:ext uri="{909E8E84-426E-40DD-AFC4-6F175D3DCCD1}">
              <a14:hiddenFill xmlns:a14="http://schemas.microsoft.com/office/drawing/2010/main">
                <a:blipFill dpi="0" rotWithShape="0">
                  <a:blip/>
                  <a:srcRect l="11421" t="-1617" r="5757" b="5035"/>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6" name="Picture 6">
            <a:extLst>
              <a:ext uri="{FF2B5EF4-FFF2-40B4-BE49-F238E27FC236}">
                <a16:creationId xmlns:a16="http://schemas.microsoft.com/office/drawing/2014/main" id="{65889B3F-1C11-4CE9-BE9E-C8D35EFF541A}"/>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85738" y="3989388"/>
            <a:ext cx="2279650" cy="1781175"/>
          </a:xfrm>
          <a:prstGeom prst="rect">
            <a:avLst/>
          </a:prstGeom>
          <a:noFill/>
          <a:ln>
            <a:noFill/>
          </a:ln>
          <a:effectLst/>
          <a:extLst>
            <a:ext uri="{909E8E84-426E-40DD-AFC4-6F175D3DCCD1}">
              <a14:hiddenFill xmlns:a14="http://schemas.microsoft.com/office/drawing/2010/main">
                <a:blipFill dpi="0" rotWithShape="0">
                  <a:blip/>
                  <a:srcRect r="4062"/>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B2727D6-72CA-4817-BBBC-C8247E350964}"/>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What is Polio?</a:t>
            </a:r>
          </a:p>
        </p:txBody>
      </p:sp>
      <p:sp>
        <p:nvSpPr>
          <p:cNvPr id="5" name="TextBox 4">
            <a:extLst>
              <a:ext uri="{FF2B5EF4-FFF2-40B4-BE49-F238E27FC236}">
                <a16:creationId xmlns:a16="http://schemas.microsoft.com/office/drawing/2014/main" id="{9D1117BA-F86E-4D1F-B495-A1F39AF2775B}"/>
              </a:ext>
            </a:extLst>
          </p:cNvPr>
          <p:cNvSpPr txBox="1"/>
          <p:nvPr/>
        </p:nvSpPr>
        <p:spPr>
          <a:xfrm>
            <a:off x="188913" y="1216072"/>
            <a:ext cx="8400473" cy="5244513"/>
          </a:xfrm>
          <a:prstGeom prst="rect">
            <a:avLst/>
          </a:prstGeom>
          <a:noFill/>
        </p:spPr>
        <p:txBody>
          <a:bodyPr wrap="square">
            <a:spAutoFit/>
          </a:bodyPr>
          <a:lstStyle/>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Poliomyelitis is a </a:t>
            </a:r>
            <a:r>
              <a:rPr kumimoji="0" lang="en-US" sz="2000" b="0" i="0" u="sng"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highly infectious </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disease that most commonly affects children under the age of 5.</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The first documented case of Polio: 1580 BC.  It has inflicted more human beings than almost any other disease.</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The virus is spread person to person, typically through contaminated water.</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It can attack the nervous system, and in some instances, lead to paralysis. </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There is no cure.</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There is a safe and effective vaccine since 1955.</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3430102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82A005-9F91-47F9-9F49-A6750E574E19}"/>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Some Perspective…</a:t>
            </a:r>
          </a:p>
        </p:txBody>
      </p:sp>
      <p:sp>
        <p:nvSpPr>
          <p:cNvPr id="5" name="TextBox 4">
            <a:extLst>
              <a:ext uri="{FF2B5EF4-FFF2-40B4-BE49-F238E27FC236}">
                <a16:creationId xmlns:a16="http://schemas.microsoft.com/office/drawing/2014/main" id="{7B0F3438-EC07-4ABF-AB14-812C81489DE3}"/>
              </a:ext>
            </a:extLst>
          </p:cNvPr>
          <p:cNvSpPr txBox="1"/>
          <p:nvPr/>
        </p:nvSpPr>
        <p:spPr>
          <a:xfrm>
            <a:off x="188912" y="1351126"/>
            <a:ext cx="8763000" cy="4615751"/>
          </a:xfrm>
          <a:prstGeom prst="rect">
            <a:avLst/>
          </a:prstGeom>
          <a:noFill/>
        </p:spPr>
        <p:txBody>
          <a:bodyPr wrap="square">
            <a:spAutoFit/>
          </a:body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Rotary’s Long History with Polio Eradication:</a:t>
            </a: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150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1n 1985 Rotary launched Polio Plus: The largest ever global initiative to fight a disease.</a:t>
            </a:r>
          </a:p>
          <a:p>
            <a:pPr marL="285750" marR="0" lvl="0" indent="-285750" algn="l" defTabSz="457200" rtl="0" eaLnBrk="1" fontAlgn="base" latinLnBrk="0" hangingPunct="0">
              <a:lnSpc>
                <a:spcPct val="150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In 1985 Polio infected 1,000 children Per </a:t>
            </a:r>
            <a:r>
              <a:rPr kumimoji="0" lang="en-US" sz="2000" b="0" i="0" u="sng"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Day</a:t>
            </a: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 in dozens of  Endemic Countries.  Since Then:</a:t>
            </a:r>
          </a:p>
          <a:p>
            <a:pPr marL="1028700" marR="0" lvl="1" indent="-285750" algn="l" defTabSz="457200" rtl="0" eaLnBrk="1" fontAlgn="base" latinLnBrk="0" hangingPunct="0">
              <a:lnSpc>
                <a:spcPct val="150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Billions of children have been immunized.</a:t>
            </a:r>
          </a:p>
          <a:p>
            <a:pPr marL="1028700" marR="0" lvl="1" indent="-285750" algn="l" defTabSz="457200" rtl="0" eaLnBrk="1" fontAlgn="base" latinLnBrk="0" hangingPunct="0">
              <a:lnSpc>
                <a:spcPct val="150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20 million volunteers have worked to immunize children.</a:t>
            </a:r>
          </a:p>
          <a:p>
            <a:pPr marL="1028700" marR="0" lvl="1" indent="-285750" algn="l" defTabSz="457200" rtl="0" eaLnBrk="1" fontAlgn="base" latinLnBrk="0" hangingPunct="0">
              <a:lnSpc>
                <a:spcPct val="150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Billions of dollars have been spent in 200 countries.</a:t>
            </a:r>
          </a:p>
          <a:p>
            <a:pPr marL="1028700" marR="0" lvl="1" indent="-285750" algn="l" defTabSz="457200" rtl="0" eaLnBrk="1" fontAlgn="base" latinLnBrk="0" hangingPunct="0">
              <a:lnSpc>
                <a:spcPct val="150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Millions of lives have been saved.</a:t>
            </a: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3859013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82A005-9F91-47F9-9F49-A6750E574E19}"/>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Our Partners</a:t>
            </a:r>
          </a:p>
        </p:txBody>
      </p:sp>
      <p:pic>
        <p:nvPicPr>
          <p:cNvPr id="2050" name="Picture 2" descr="WHO | World Health Organization">
            <a:extLst>
              <a:ext uri="{FF2B5EF4-FFF2-40B4-BE49-F238E27FC236}">
                <a16:creationId xmlns:a16="http://schemas.microsoft.com/office/drawing/2014/main" id="{6E3B0C36-8AB6-4FF0-9BCA-431EDA025272}"/>
              </a:ext>
            </a:extLst>
          </p:cNvPr>
          <p:cNvPicPr>
            <a:picLocks noChangeAspect="1" noChangeArrowheads="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381389" y="3331224"/>
            <a:ext cx="4388538" cy="17554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enters for Disease Control and Prevention CDC Logo Vector (.AI) Free Download">
            <a:extLst>
              <a:ext uri="{FF2B5EF4-FFF2-40B4-BE49-F238E27FC236}">
                <a16:creationId xmlns:a16="http://schemas.microsoft.com/office/drawing/2014/main" id="{AA426790-C512-49F4-80E4-0E317510586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45017" y="1873612"/>
            <a:ext cx="2289732" cy="134775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WCET Awarded Bill &amp; Melinda Gates Grant on Predictive Analytics « WCET Frontiers">
            <a:extLst>
              <a:ext uri="{FF2B5EF4-FFF2-40B4-BE49-F238E27FC236}">
                <a16:creationId xmlns:a16="http://schemas.microsoft.com/office/drawing/2014/main" id="{5C2213EF-F13D-4490-9F21-483E7A4E9DD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27208" y="3811190"/>
            <a:ext cx="3977411" cy="795482"/>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Globe PNG images free download">
            <a:extLst>
              <a:ext uri="{FF2B5EF4-FFF2-40B4-BE49-F238E27FC236}">
                <a16:creationId xmlns:a16="http://schemas.microsoft.com/office/drawing/2014/main" id="{2607F1E9-BE51-46FC-8B99-090BC20E972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315853" y="4926876"/>
            <a:ext cx="1617375" cy="16173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118511D-EC46-49C2-BEE0-A86C397BCAF9}"/>
              </a:ext>
            </a:extLst>
          </p:cNvPr>
          <p:cNvSpPr txBox="1"/>
          <p:nvPr/>
        </p:nvSpPr>
        <p:spPr>
          <a:xfrm>
            <a:off x="4933228" y="5511644"/>
            <a:ext cx="1762085" cy="607602"/>
          </a:xfrm>
          <a:prstGeom prst="rect">
            <a:avLst/>
          </a:prstGeom>
          <a:noFill/>
        </p:spPr>
        <p:txBody>
          <a:bodyPr wrap="none" rtlCol="0">
            <a:spAutoFit/>
          </a:body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Nations Around</a:t>
            </a: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The World</a:t>
            </a:r>
          </a:p>
        </p:txBody>
      </p:sp>
      <p:pic>
        <p:nvPicPr>
          <p:cNvPr id="2064" name="Picture 16" descr="The Rotary Foundation – Rotaract Club Of Oxford">
            <a:extLst>
              <a:ext uri="{FF2B5EF4-FFF2-40B4-BE49-F238E27FC236}">
                <a16:creationId xmlns:a16="http://schemas.microsoft.com/office/drawing/2014/main" id="{CDC53771-B72D-41AA-A8B7-C57FDFB8C381}"/>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043709" y="1743664"/>
            <a:ext cx="3889519" cy="1587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0706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82A005-9F91-47F9-9F49-A6750E574E19}"/>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Where Are We Now?</a:t>
            </a:r>
          </a:p>
        </p:txBody>
      </p:sp>
      <p:sp>
        <p:nvSpPr>
          <p:cNvPr id="5" name="TextBox 4">
            <a:extLst>
              <a:ext uri="{FF2B5EF4-FFF2-40B4-BE49-F238E27FC236}">
                <a16:creationId xmlns:a16="http://schemas.microsoft.com/office/drawing/2014/main" id="{7B0F3438-EC07-4ABF-AB14-812C81489DE3}"/>
              </a:ext>
            </a:extLst>
          </p:cNvPr>
          <p:cNvSpPr txBox="1"/>
          <p:nvPr/>
        </p:nvSpPr>
        <p:spPr>
          <a:xfrm>
            <a:off x="188912" y="1351126"/>
            <a:ext cx="8763000" cy="1494896"/>
          </a:xfrm>
          <a:prstGeom prst="rect">
            <a:avLst/>
          </a:prstGeom>
          <a:noFill/>
        </p:spPr>
        <p:txBody>
          <a:bodyPr wrap="square">
            <a:spAutoFit/>
          </a:bodyPr>
          <a:lstStyle/>
          <a:p>
            <a:pPr marL="342900" marR="0" lvl="0" indent="-34290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India is Polio Free</a:t>
            </a:r>
          </a:p>
          <a:p>
            <a:pPr marL="342900" marR="0" lvl="0" indent="-34290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The African Continent is Polio Free</a:t>
            </a:r>
          </a:p>
          <a:p>
            <a:pPr marL="342900" marR="0" lvl="0" indent="-34290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Only two endemic countries left:  Pakistan &amp; Afghanistan</a:t>
            </a:r>
          </a:p>
          <a:p>
            <a:pPr marL="342900" marR="0" lvl="0" indent="-34290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342900" marR="0" lvl="0" indent="-34290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Today’s Data:</a:t>
            </a:r>
          </a:p>
        </p:txBody>
      </p:sp>
      <p:sp>
        <p:nvSpPr>
          <p:cNvPr id="6" name="TextBox 5">
            <a:extLst>
              <a:ext uri="{FF2B5EF4-FFF2-40B4-BE49-F238E27FC236}">
                <a16:creationId xmlns:a16="http://schemas.microsoft.com/office/drawing/2014/main" id="{0652F184-23E3-49C2-9206-ECC1A25EFB60}"/>
              </a:ext>
            </a:extLst>
          </p:cNvPr>
          <p:cNvSpPr txBox="1"/>
          <p:nvPr/>
        </p:nvSpPr>
        <p:spPr>
          <a:xfrm>
            <a:off x="1219200" y="2971800"/>
            <a:ext cx="6477000" cy="3183885"/>
          </a:xfrm>
          <a:prstGeom prst="rect">
            <a:avLst/>
          </a:prstGeom>
          <a:noFill/>
        </p:spPr>
        <p:txBody>
          <a:bodyPr wrap="square">
            <a:spAutoFit/>
          </a:body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2400" b="1" i="0" u="none" strike="noStrike" kern="1200" cap="none" spc="0" normalizeH="0" baseline="0" noProof="0">
                <a:ln>
                  <a:noFill/>
                </a:ln>
                <a:solidFill>
                  <a:srgbClr val="FF2500"/>
                </a:solidFill>
                <a:effectLst/>
                <a:uLnTx/>
                <a:uFillTx/>
                <a:latin typeface="EMFPXK+Helvetica-Bold"/>
                <a:ea typeface="Microsoft YaHei" panose="020B0503020204020204" pitchFamily="34" charset="-122"/>
                <a:cs typeface="+mn-cs"/>
              </a:rPr>
              <a:t>114</a:t>
            </a:r>
            <a:r>
              <a:rPr kumimoji="0" lang="en-US" sz="1800" b="1" i="0" u="none" strike="noStrike" kern="1200" cap="none" spc="0" normalizeH="0" baseline="0" noProof="0">
                <a:ln>
                  <a:noFill/>
                </a:ln>
                <a:solidFill>
                  <a:srgbClr val="ED210A"/>
                </a:solidFill>
                <a:effectLst/>
                <a:uLnTx/>
                <a:uFillTx/>
                <a:latin typeface="EMFPXK+Helvetica-Bold"/>
                <a:ea typeface="Microsoft YaHei" panose="020B0503020204020204" pitchFamily="34" charset="-122"/>
                <a:cs typeface="+mn-cs"/>
              </a:rPr>
              <a:t> </a:t>
            </a:r>
            <a:r>
              <a:rPr kumimoji="0" lang="en-US" sz="1800" b="1" i="0" u="none" strike="noStrike" kern="1200" cap="none" spc="0" normalizeH="0" baseline="0" noProof="0" dirty="0">
                <a:ln>
                  <a:noFill/>
                </a:ln>
                <a:solidFill>
                  <a:srgbClr val="000000"/>
                </a:solidFill>
                <a:effectLst/>
                <a:uLnTx/>
                <a:uFillTx/>
                <a:latin typeface="EMFPXK+Helvetica-Bold"/>
                <a:ea typeface="Microsoft YaHei" panose="020B0503020204020204" pitchFamily="34" charset="-122"/>
                <a:cs typeface="+mn-cs"/>
              </a:rPr>
              <a:t>- </a:t>
            </a:r>
            <a:r>
              <a:rPr kumimoji="0" lang="en-US" sz="1800" b="0" i="0" u="none" strike="noStrike" kern="1200" cap="none" spc="0" normalizeH="0" baseline="0" noProof="0" dirty="0">
                <a:ln>
                  <a:noFill/>
                </a:ln>
                <a:solidFill>
                  <a:srgbClr val="000000"/>
                </a:solidFill>
                <a:effectLst/>
                <a:uLnTx/>
                <a:uFillTx/>
                <a:latin typeface="JOABJN+Helvetica"/>
                <a:ea typeface="Microsoft YaHei" panose="020B0503020204020204" pitchFamily="34" charset="-122"/>
                <a:cs typeface="+mn-cs"/>
              </a:rPr>
              <a:t>The number of days since the last case of the </a:t>
            </a:r>
            <a:r>
              <a:rPr kumimoji="0" lang="en-US" sz="1800" b="1" i="0" u="none" strike="noStrike" kern="1200" cap="none" spc="0" normalizeH="0" baseline="0" noProof="0" dirty="0">
                <a:ln>
                  <a:noFill/>
                </a:ln>
                <a:solidFill>
                  <a:srgbClr val="000000"/>
                </a:solidFill>
                <a:effectLst/>
                <a:uLnTx/>
                <a:uFillTx/>
                <a:latin typeface="EMFPXK+Helvetica-Bold"/>
                <a:ea typeface="Microsoft YaHei" panose="020B0503020204020204" pitchFamily="34" charset="-122"/>
                <a:cs typeface="+mn-cs"/>
              </a:rPr>
              <a:t>wild </a:t>
            </a:r>
            <a:r>
              <a:rPr kumimoji="0" lang="en-US" sz="1800" b="0" i="0" u="none" strike="noStrike" kern="1200" cap="none" spc="0" normalizeH="0" baseline="0" noProof="0" dirty="0">
                <a:ln>
                  <a:noFill/>
                </a:ln>
                <a:solidFill>
                  <a:srgbClr val="000000"/>
                </a:solidFill>
                <a:effectLst/>
                <a:uLnTx/>
                <a:uFillTx/>
                <a:latin typeface="JOABJN+Helvetica"/>
                <a:ea typeface="Microsoft YaHei" panose="020B0503020204020204" pitchFamily="34" charset="-122"/>
                <a:cs typeface="+mn-cs"/>
              </a:rPr>
              <a:t>poliovirus occurred in in the world.</a:t>
            </a: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JOABJN+Helvetica"/>
              <a:ea typeface="Microsoft YaHei" panose="020B0503020204020204" pitchFamily="34" charset="-122"/>
              <a:cs typeface="+mn-cs"/>
            </a:endParaRP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2400" b="1" i="0" u="none" strike="noStrike" kern="1200" cap="none" spc="0" normalizeH="0" baseline="0" noProof="0" dirty="0">
                <a:ln>
                  <a:noFill/>
                </a:ln>
                <a:solidFill>
                  <a:srgbClr val="FF2500"/>
                </a:solidFill>
                <a:effectLst/>
                <a:uLnTx/>
                <a:uFillTx/>
                <a:latin typeface="EMFPXK+Helvetica-Bold"/>
                <a:ea typeface="Microsoft YaHei" panose="020B0503020204020204" pitchFamily="34" charset="-122"/>
                <a:cs typeface="+mn-cs"/>
              </a:rPr>
              <a:t>2</a:t>
            </a:r>
            <a:r>
              <a:rPr kumimoji="0" lang="en-US" sz="1800" b="1" i="0" u="none" strike="noStrike" kern="1200" cap="none" spc="0" normalizeH="0" baseline="0" noProof="0" dirty="0">
                <a:ln>
                  <a:noFill/>
                </a:ln>
                <a:solidFill>
                  <a:srgbClr val="FF2500"/>
                </a:solidFill>
                <a:effectLst/>
                <a:uLnTx/>
                <a:uFillTx/>
                <a:latin typeface="EMFPXK+Helvetica-Bold"/>
                <a:ea typeface="Microsoft YaHei" panose="020B0503020204020204" pitchFamily="34" charset="-122"/>
                <a:cs typeface="+mn-cs"/>
              </a:rPr>
              <a:t> </a:t>
            </a:r>
            <a:r>
              <a:rPr kumimoji="0" lang="en-US" sz="1800" b="1" i="0" u="none" strike="noStrike" kern="1200" cap="none" spc="0" normalizeH="0" baseline="0" noProof="0" dirty="0">
                <a:ln>
                  <a:noFill/>
                </a:ln>
                <a:solidFill>
                  <a:srgbClr val="000000"/>
                </a:solidFill>
                <a:effectLst/>
                <a:uLnTx/>
                <a:uFillTx/>
                <a:latin typeface="EMFPXK+Helvetica-Bold"/>
                <a:ea typeface="Microsoft YaHei" panose="020B0503020204020204" pitchFamily="34" charset="-122"/>
                <a:cs typeface="+mn-cs"/>
              </a:rPr>
              <a:t>- </a:t>
            </a:r>
            <a:r>
              <a:rPr kumimoji="0" lang="en-US" sz="1800" b="0" i="0" u="none" strike="noStrike" kern="1200" cap="none" spc="0" normalizeH="0" baseline="0" noProof="0" dirty="0">
                <a:ln>
                  <a:noFill/>
                </a:ln>
                <a:solidFill>
                  <a:srgbClr val="000000"/>
                </a:solidFill>
                <a:effectLst/>
                <a:uLnTx/>
                <a:uFillTx/>
                <a:latin typeface="JOABJN+Helvetica"/>
                <a:ea typeface="Microsoft YaHei" panose="020B0503020204020204" pitchFamily="34" charset="-122"/>
                <a:cs typeface="+mn-cs"/>
              </a:rPr>
              <a:t>The total number of cases of the </a:t>
            </a:r>
            <a:r>
              <a:rPr kumimoji="0" lang="en-US" sz="1800" b="1" i="0" u="none" strike="noStrike" kern="1200" cap="none" spc="0" normalizeH="0" baseline="0" noProof="0" dirty="0">
                <a:ln>
                  <a:noFill/>
                </a:ln>
                <a:solidFill>
                  <a:srgbClr val="000000"/>
                </a:solidFill>
                <a:effectLst/>
                <a:uLnTx/>
                <a:uFillTx/>
                <a:latin typeface="EMFPXK+Helvetica-Bold"/>
                <a:ea typeface="Microsoft YaHei" panose="020B0503020204020204" pitchFamily="34" charset="-122"/>
                <a:cs typeface="+mn-cs"/>
              </a:rPr>
              <a:t>wild </a:t>
            </a:r>
            <a:r>
              <a:rPr kumimoji="0" lang="en-US" sz="1800" b="0" i="0" u="none" strike="noStrike" kern="1200" cap="none" spc="0" normalizeH="0" baseline="0" noProof="0" dirty="0">
                <a:ln>
                  <a:noFill/>
                </a:ln>
                <a:solidFill>
                  <a:srgbClr val="000000"/>
                </a:solidFill>
                <a:effectLst/>
                <a:uLnTx/>
                <a:uFillTx/>
                <a:latin typeface="JOABJN+Helvetica"/>
                <a:ea typeface="Microsoft YaHei" panose="020B0503020204020204" pitchFamily="34" charset="-122"/>
                <a:cs typeface="+mn-cs"/>
              </a:rPr>
              <a:t>poliovirus that occurred in the world since New Years Day</a:t>
            </a:r>
            <a:r>
              <a:rPr lang="en-US" dirty="0">
                <a:solidFill>
                  <a:srgbClr val="000000"/>
                </a:solidFill>
                <a:latin typeface="JOABJN+Helvetica"/>
              </a:rPr>
              <a:t> 2021.</a:t>
            </a:r>
            <a:endParaRPr kumimoji="0" lang="en-US" sz="1800" b="0" i="0" u="none" strike="noStrike" kern="1200" cap="none" spc="0" normalizeH="0" baseline="0" noProof="0" dirty="0">
              <a:ln>
                <a:noFill/>
              </a:ln>
              <a:solidFill>
                <a:srgbClr val="000000"/>
              </a:solidFill>
              <a:effectLst/>
              <a:uLnTx/>
              <a:uFillTx/>
              <a:latin typeface="JOABJN+Helvetica"/>
              <a:ea typeface="Microsoft YaHei" panose="020B0503020204020204" pitchFamily="34" charset="-122"/>
              <a:cs typeface="+mn-cs"/>
            </a:endParaRP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JOABJN+Helvetica"/>
              <a:ea typeface="Microsoft YaHei" panose="020B0503020204020204" pitchFamily="34" charset="-122"/>
              <a:cs typeface="+mn-cs"/>
            </a:endParaRP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lang="en-US" sz="2400" b="1" dirty="0">
                <a:solidFill>
                  <a:srgbClr val="FF2500"/>
                </a:solidFill>
                <a:latin typeface="EMFPXK+Helvetica-Bold"/>
              </a:rPr>
              <a:t>54</a:t>
            </a:r>
            <a:r>
              <a:rPr kumimoji="0" lang="en-US" sz="1800" b="1" i="0" u="none" strike="noStrike" kern="1200" cap="none" spc="0" normalizeH="0" baseline="0" noProof="0" dirty="0">
                <a:ln>
                  <a:noFill/>
                </a:ln>
                <a:solidFill>
                  <a:srgbClr val="FF2500"/>
                </a:solidFill>
                <a:effectLst/>
                <a:uLnTx/>
                <a:uFillTx/>
                <a:latin typeface="EMFPXK+Helvetica-Bold"/>
                <a:ea typeface="Microsoft YaHei" panose="020B0503020204020204" pitchFamily="34" charset="-122"/>
                <a:cs typeface="+mn-cs"/>
              </a:rPr>
              <a:t> </a:t>
            </a:r>
            <a:r>
              <a:rPr kumimoji="0" lang="en-US" sz="1800" b="1" i="0" u="none" strike="noStrike" kern="1200" cap="none" spc="0" normalizeH="0" baseline="0" noProof="0" dirty="0">
                <a:ln>
                  <a:noFill/>
                </a:ln>
                <a:solidFill>
                  <a:srgbClr val="000000"/>
                </a:solidFill>
                <a:effectLst/>
                <a:uLnTx/>
                <a:uFillTx/>
                <a:latin typeface="EMFPXK+Helvetica-Bold"/>
                <a:ea typeface="Microsoft YaHei" panose="020B0503020204020204" pitchFamily="34" charset="-122"/>
                <a:cs typeface="+mn-cs"/>
              </a:rPr>
              <a:t>- </a:t>
            </a:r>
            <a:r>
              <a:rPr kumimoji="0" lang="en-US" sz="1800" b="0" i="0" u="none" strike="noStrike" kern="1200" cap="none" spc="0" normalizeH="0" baseline="0" noProof="0" dirty="0">
                <a:ln>
                  <a:noFill/>
                </a:ln>
                <a:solidFill>
                  <a:srgbClr val="000000"/>
                </a:solidFill>
                <a:effectLst/>
                <a:uLnTx/>
                <a:uFillTx/>
                <a:latin typeface="JOABJN+Helvetica"/>
                <a:ea typeface="Microsoft YaHei" panose="020B0503020204020204" pitchFamily="34" charset="-122"/>
                <a:cs typeface="+mn-cs"/>
              </a:rPr>
              <a:t>The number of cases of the </a:t>
            </a:r>
            <a:r>
              <a:rPr kumimoji="0" lang="en-US" sz="1800" b="1" i="0" u="none" strike="noStrike" kern="1200" cap="none" spc="0" normalizeH="0" baseline="0" noProof="0" dirty="0">
                <a:ln>
                  <a:noFill/>
                </a:ln>
                <a:solidFill>
                  <a:srgbClr val="000000"/>
                </a:solidFill>
                <a:effectLst/>
                <a:uLnTx/>
                <a:uFillTx/>
                <a:latin typeface="EMFPXK+Helvetica-Bold"/>
                <a:ea typeface="Microsoft YaHei" panose="020B0503020204020204" pitchFamily="34" charset="-122"/>
                <a:cs typeface="+mn-cs"/>
              </a:rPr>
              <a:t>wild </a:t>
            </a:r>
            <a:r>
              <a:rPr kumimoji="0" lang="en-US" sz="1800" b="0" i="0" u="none" strike="noStrike" kern="1200" cap="none" spc="0" normalizeH="0" baseline="0" noProof="0" dirty="0">
                <a:ln>
                  <a:noFill/>
                </a:ln>
                <a:solidFill>
                  <a:srgbClr val="000000"/>
                </a:solidFill>
                <a:effectLst/>
                <a:uLnTx/>
                <a:uFillTx/>
                <a:latin typeface="JOABJN+Helvetica"/>
                <a:ea typeface="Microsoft YaHei" panose="020B0503020204020204" pitchFamily="34" charset="-122"/>
                <a:cs typeface="+mn-cs"/>
              </a:rPr>
              <a:t>poliovirus that occurred in 2020 on this date. </a:t>
            </a: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JOABJN+Helvetica"/>
              <a:ea typeface="Microsoft YaHei" panose="020B0503020204020204" pitchFamily="34" charset="-122"/>
              <a:cs typeface="+mn-cs"/>
            </a:endParaRP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1800" b="0" i="0" u="none" strike="noStrike" kern="1200" cap="none" spc="0" normalizeH="0" baseline="0" noProof="0" dirty="0">
                <a:ln>
                  <a:noFill/>
                </a:ln>
                <a:solidFill>
                  <a:srgbClr val="000000"/>
                </a:solidFill>
                <a:effectLst/>
                <a:uLnTx/>
                <a:uFillTx/>
                <a:latin typeface="JOABJN+Helvetica"/>
                <a:ea typeface="Microsoft YaHei" panose="020B0503020204020204" pitchFamily="34" charset="-122"/>
                <a:cs typeface="+mn-cs"/>
              </a:rPr>
              <a:t>Hold your breath and cross your fingers …. No more new cases in 2021</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12033891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12559AC9-010E-43BE-967E-90E5E830A866}"/>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COVID-19 and Polio Eradication</a:t>
            </a:r>
          </a:p>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icrosoft YaHei" panose="020B0503020204020204" pitchFamily="34" charset="-122"/>
                <a:cs typeface="+mn-cs"/>
              </a:rPr>
              <a:t>Transferring our Knowledge to Fight COVID-19</a:t>
            </a:r>
            <a:endParaRPr kumimoji="0" lang="en-US" altLang="en-US" sz="20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endParaRPr>
          </a:p>
        </p:txBody>
      </p:sp>
      <p:sp>
        <p:nvSpPr>
          <p:cNvPr id="6" name="TextBox 5">
            <a:extLst>
              <a:ext uri="{FF2B5EF4-FFF2-40B4-BE49-F238E27FC236}">
                <a16:creationId xmlns:a16="http://schemas.microsoft.com/office/drawing/2014/main" id="{80062453-EFDF-4D7E-A853-1E785558E793}"/>
              </a:ext>
            </a:extLst>
          </p:cNvPr>
          <p:cNvSpPr txBox="1"/>
          <p:nvPr/>
        </p:nvSpPr>
        <p:spPr>
          <a:xfrm>
            <a:off x="188913" y="1969962"/>
            <a:ext cx="6904615" cy="3498715"/>
          </a:xfrm>
          <a:prstGeom prst="rect">
            <a:avLst/>
          </a:prstGeom>
          <a:noFill/>
        </p:spPr>
        <p:txBody>
          <a:bodyPr wrap="square">
            <a:spAutoFit/>
          </a:bodyPr>
          <a:lstStyle/>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Medical staff are working flat out to mitigate further spread, using lessons learned from their years battling the poliovirus.</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The world is utilizing the vast infrastructure developed to identify the poliovirus and deliver vaccination campaigns – to fight SARS-COV-2 (Corona Virus)</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From Pakistan to Nigeria, the program is drawing on years of experience fighting outbreaks to support governments as they respond to the new virus.</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1028700" marR="0" lvl="1" indent="-285750" algn="l" defTabSz="457200" rtl="0" eaLnBrk="1" fontAlgn="base" latinLnBrk="0" hangingPunct="0">
              <a:lnSpc>
                <a:spcPct val="93000"/>
              </a:lnSpc>
              <a:spcBef>
                <a:spcPct val="0"/>
              </a:spcBef>
              <a:spcAft>
                <a:spcPct val="0"/>
              </a:spcAft>
              <a:buClr>
                <a:srgbClr val="000000"/>
              </a:buClr>
              <a:buSzPct val="100000"/>
              <a:buFont typeface="Wingdings" panose="05000000000000000000" pitchFamily="2" charset="2"/>
              <a:buChar char="q"/>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Surveillance</a:t>
            </a:r>
          </a:p>
          <a:p>
            <a:pPr marL="1028700" marR="0" lvl="1" indent="-285750" algn="l" defTabSz="457200" rtl="0" eaLnBrk="1" fontAlgn="base" latinLnBrk="0" hangingPunct="0">
              <a:lnSpc>
                <a:spcPct val="93000"/>
              </a:lnSpc>
              <a:spcBef>
                <a:spcPct val="0"/>
              </a:spcBef>
              <a:spcAft>
                <a:spcPct val="0"/>
              </a:spcAft>
              <a:buClr>
                <a:srgbClr val="000000"/>
              </a:buClr>
              <a:buSzPct val="100000"/>
              <a:buFont typeface="Wingdings" panose="05000000000000000000" pitchFamily="2" charset="2"/>
              <a:buChar char="q"/>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Contact Tracing</a:t>
            </a:r>
          </a:p>
          <a:p>
            <a:pPr marL="1028700" marR="0" lvl="1" indent="-285750" algn="l" defTabSz="457200" rtl="0" eaLnBrk="1" fontAlgn="base" latinLnBrk="0" hangingPunct="0">
              <a:lnSpc>
                <a:spcPct val="93000"/>
              </a:lnSpc>
              <a:spcBef>
                <a:spcPct val="0"/>
              </a:spcBef>
              <a:spcAft>
                <a:spcPct val="0"/>
              </a:spcAft>
              <a:buClr>
                <a:srgbClr val="000000"/>
              </a:buClr>
              <a:buSzPct val="100000"/>
              <a:buFont typeface="Wingdings" panose="05000000000000000000" pitchFamily="2" charset="2"/>
              <a:buChar char="q"/>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Vaccine Distribution (when ready)</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The WHO Regional Office for Africa’s Rapid Response Team, who usually respond to polio outbreaks, are aiding COVID-19 response in countries including Angola, Cameroon and the Central African Republic.</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pic>
        <p:nvPicPr>
          <p:cNvPr id="5" name="Picture 4">
            <a:extLst>
              <a:ext uri="{FF2B5EF4-FFF2-40B4-BE49-F238E27FC236}">
                <a16:creationId xmlns:a16="http://schemas.microsoft.com/office/drawing/2014/main" id="{F5C75081-FCFD-4171-AEC5-3286E2B16D48}"/>
              </a:ext>
            </a:extLst>
          </p:cNvPr>
          <p:cNvPicPr>
            <a:picLocks noChangeAspect="1"/>
          </p:cNvPicPr>
          <p:nvPr/>
        </p:nvPicPr>
        <p:blipFill>
          <a:blip r:embed="rId2"/>
          <a:stretch>
            <a:fillRect/>
          </a:stretch>
        </p:blipFill>
        <p:spPr>
          <a:xfrm>
            <a:off x="5181600" y="3657600"/>
            <a:ext cx="3692668" cy="792776"/>
          </a:xfrm>
          <a:prstGeom prst="rect">
            <a:avLst/>
          </a:prstGeom>
        </p:spPr>
      </p:pic>
      <p:sp>
        <p:nvSpPr>
          <p:cNvPr id="8" name="TextBox 7">
            <a:extLst>
              <a:ext uri="{FF2B5EF4-FFF2-40B4-BE49-F238E27FC236}">
                <a16:creationId xmlns:a16="http://schemas.microsoft.com/office/drawing/2014/main" id="{451683F9-E2E2-4ECC-AFBA-C9C24260AFAD}"/>
              </a:ext>
            </a:extLst>
          </p:cNvPr>
          <p:cNvSpPr txBox="1"/>
          <p:nvPr/>
        </p:nvSpPr>
        <p:spPr>
          <a:xfrm>
            <a:off x="360219" y="1389080"/>
            <a:ext cx="5425524" cy="349968"/>
          </a:xfrm>
          <a:prstGeom prst="rect">
            <a:avLst/>
          </a:prstGeom>
          <a:noFill/>
        </p:spPr>
        <p:txBody>
          <a:bodyPr wrap="none" rtlCol="0">
            <a:spAutoFit/>
          </a:body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Polio eradication staff support COVID-19 response:</a:t>
            </a:r>
          </a:p>
        </p:txBody>
      </p:sp>
    </p:spTree>
    <p:extLst>
      <p:ext uri="{BB962C8B-B14F-4D97-AF65-F5344CB8AC3E}">
        <p14:creationId xmlns:p14="http://schemas.microsoft.com/office/powerpoint/2010/main" val="484706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E045CEDD-6F3A-4E49-A2E2-1F3C477A4ACF}"/>
              </a:ext>
            </a:extLst>
          </p:cNvPr>
          <p:cNvSpPr>
            <a:spLocks noChangeArrowheads="1"/>
          </p:cNvSpPr>
          <p:nvPr/>
        </p:nvSpPr>
        <p:spPr bwMode="auto">
          <a:xfrm>
            <a:off x="407988" y="1404938"/>
            <a:ext cx="8326437" cy="441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6146" name="Rectangle 2">
            <a:extLst>
              <a:ext uri="{FF2B5EF4-FFF2-40B4-BE49-F238E27FC236}">
                <a16:creationId xmlns:a16="http://schemas.microsoft.com/office/drawing/2014/main" id="{554B727D-5490-4867-97BF-8E3B00A3441A}"/>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The Rotary Foundation </a:t>
            </a:r>
          </a:p>
        </p:txBody>
      </p:sp>
      <p:sp>
        <p:nvSpPr>
          <p:cNvPr id="6147" name="Rectangle 3">
            <a:extLst>
              <a:ext uri="{FF2B5EF4-FFF2-40B4-BE49-F238E27FC236}">
                <a16:creationId xmlns:a16="http://schemas.microsoft.com/office/drawing/2014/main" id="{802D7EF4-C5AB-4CC5-8445-44113EB74DDE}"/>
              </a:ext>
            </a:extLst>
          </p:cNvPr>
          <p:cNvSpPr>
            <a:spLocks noChangeArrowheads="1"/>
          </p:cNvSpPr>
          <p:nvPr/>
        </p:nvSpPr>
        <p:spPr bwMode="auto">
          <a:xfrm>
            <a:off x="358775" y="1335088"/>
            <a:ext cx="8424863" cy="448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730250" indent="-727075">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1pPr>
            <a:lvl2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2pPr>
            <a:lvl3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3pPr>
            <a:lvl4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4pPr>
            <a:lvl5pPr>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38250" algn="l"/>
                <a:tab pos="1962150" algn="l"/>
                <a:tab pos="2686050" algn="l"/>
                <a:tab pos="3408363" algn="l"/>
                <a:tab pos="4132263" algn="l"/>
                <a:tab pos="4857750" algn="l"/>
                <a:tab pos="5581650" algn="l"/>
                <a:tab pos="6305550" algn="l"/>
                <a:tab pos="7029450" algn="l"/>
                <a:tab pos="7751763" algn="l"/>
                <a:tab pos="8475663" algn="l"/>
              </a:tabLst>
              <a:defRPr>
                <a:solidFill>
                  <a:srgbClr val="000000"/>
                </a:solidFill>
                <a:latin typeface="Arial" panose="020B0604020202020204" pitchFamily="34" charset="0"/>
                <a:ea typeface="Microsoft YaHei" panose="020B0503020204020204" pitchFamily="34" charset="-122"/>
              </a:defRPr>
            </a:lvl9pPr>
          </a:lstStyle>
          <a:p>
            <a:pPr marL="514350" marR="0" lvl="0" indent="-511175" algn="l" defTabSz="457200" rtl="0" eaLnBrk="1" fontAlgn="base" latinLnBrk="0" hangingPunct="1">
              <a:lnSpc>
                <a:spcPct val="100000"/>
              </a:lnSpc>
              <a:spcBef>
                <a:spcPts val="638"/>
              </a:spcBef>
              <a:spcAft>
                <a:spcPct val="0"/>
              </a:spcAft>
              <a:buClr>
                <a:srgbClr val="000000"/>
              </a:buClr>
              <a:buSzPct val="100000"/>
              <a:buFont typeface="Times New Roman" panose="02020603050405020304" pitchFamily="18" charset="0"/>
              <a:buNone/>
              <a:tabLst>
                <a:tab pos="1238250" algn="l"/>
                <a:tab pos="1962150" algn="l"/>
                <a:tab pos="2686050" algn="l"/>
                <a:tab pos="3408363" algn="l"/>
                <a:tab pos="4132263" algn="l"/>
                <a:tab pos="4857750" algn="l"/>
                <a:tab pos="5581650" algn="l"/>
                <a:tab pos="6305550" algn="l"/>
                <a:tab pos="7029450" algn="l"/>
                <a:tab pos="7751763" algn="l"/>
                <a:tab pos="8475663" algn="l"/>
              </a:tabLst>
              <a:defRPr/>
            </a:pPr>
            <a:endParaRPr kumimoji="0" lang="en-US" altLang="en-US" sz="2800" b="0"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endParaRPr>
          </a:p>
        </p:txBody>
      </p:sp>
      <p:sp>
        <p:nvSpPr>
          <p:cNvPr id="2" name="Rectangle 1">
            <a:extLst>
              <a:ext uri="{FF2B5EF4-FFF2-40B4-BE49-F238E27FC236}">
                <a16:creationId xmlns:a16="http://schemas.microsoft.com/office/drawing/2014/main" id="{60677DFB-8E28-47B0-8C36-5DCDABF9E5A1}"/>
              </a:ext>
            </a:extLst>
          </p:cNvPr>
          <p:cNvSpPr/>
          <p:nvPr/>
        </p:nvSpPr>
        <p:spPr>
          <a:xfrm>
            <a:off x="346583" y="1828800"/>
            <a:ext cx="8250238" cy="3698769"/>
          </a:xfrm>
          <a:prstGeom prst="rect">
            <a:avLst/>
          </a:prstGeom>
        </p:spPr>
        <p:txBody>
          <a:bodyPr wrap="square">
            <a:spAutoFit/>
          </a:bodyPr>
          <a:lstStyle/>
          <a:p>
            <a:r>
              <a:rPr lang="en-US" sz="3600"/>
              <a:t>The purpose </a:t>
            </a:r>
            <a:r>
              <a:rPr lang="en-US" sz="3600" dirty="0"/>
              <a:t>of The Rotary Foundation of Rotary International is to </a:t>
            </a:r>
            <a:r>
              <a:rPr lang="en-US" sz="3600" dirty="0">
                <a:solidFill>
                  <a:schemeClr val="accent1"/>
                </a:solidFill>
                <a:effectLst>
                  <a:outerShdw blurRad="38100" dist="38100" dir="2700000" algn="tl">
                    <a:srgbClr val="000000">
                      <a:alpha val="43137"/>
                    </a:srgbClr>
                  </a:outerShdw>
                </a:effectLst>
              </a:rPr>
              <a:t>enable Rotarians</a:t>
            </a:r>
            <a:r>
              <a:rPr lang="en-US" sz="3600" dirty="0"/>
              <a:t> to advance </a:t>
            </a:r>
            <a:r>
              <a:rPr lang="en-US" sz="3600" dirty="0">
                <a:solidFill>
                  <a:schemeClr val="accent6">
                    <a:lumMod val="60000"/>
                    <a:lumOff val="40000"/>
                  </a:schemeClr>
                </a:solidFill>
                <a:effectLst>
                  <a:outerShdw blurRad="38100" dist="38100" dir="2700000" algn="tl">
                    <a:srgbClr val="000000">
                      <a:alpha val="43137"/>
                    </a:srgbClr>
                  </a:outerShdw>
                </a:effectLst>
              </a:rPr>
              <a:t>world </a:t>
            </a:r>
            <a:r>
              <a:rPr lang="en-US" sz="3600" dirty="0"/>
              <a:t>understanding, </a:t>
            </a:r>
            <a:r>
              <a:rPr lang="en-US" sz="3600" dirty="0">
                <a:solidFill>
                  <a:schemeClr val="accent6">
                    <a:lumMod val="60000"/>
                    <a:lumOff val="40000"/>
                  </a:schemeClr>
                </a:solidFill>
                <a:effectLst>
                  <a:outerShdw blurRad="38100" dist="38100" dir="2700000" algn="tl">
                    <a:srgbClr val="000000">
                      <a:alpha val="43137"/>
                    </a:srgbClr>
                  </a:outerShdw>
                </a:effectLst>
              </a:rPr>
              <a:t>goodwill, and peace </a:t>
            </a:r>
            <a:r>
              <a:rPr lang="en-US" sz="3600" dirty="0"/>
              <a:t>through the </a:t>
            </a:r>
            <a:r>
              <a:rPr lang="en-US" sz="3600" dirty="0">
                <a:solidFill>
                  <a:srgbClr val="0070C0"/>
                </a:solidFill>
                <a:effectLst>
                  <a:outerShdw blurRad="38100" dist="38100" dir="2700000" algn="tl">
                    <a:srgbClr val="000000">
                      <a:alpha val="43137"/>
                    </a:srgbClr>
                  </a:outerShdw>
                </a:effectLst>
              </a:rPr>
              <a:t>improvement of</a:t>
            </a:r>
            <a:r>
              <a:rPr lang="en-US" sz="3600" dirty="0"/>
              <a:t> </a:t>
            </a:r>
            <a:r>
              <a:rPr lang="en-US" sz="3600" dirty="0">
                <a:solidFill>
                  <a:srgbClr val="0070C0"/>
                </a:solidFill>
                <a:effectLst>
                  <a:outerShdw blurRad="38100" dist="38100" dir="2700000" algn="tl">
                    <a:srgbClr val="000000">
                      <a:alpha val="43137"/>
                    </a:srgbClr>
                  </a:outerShdw>
                </a:effectLst>
              </a:rPr>
              <a:t>health</a:t>
            </a:r>
            <a:r>
              <a:rPr lang="en-US" sz="3600" dirty="0"/>
              <a:t>, the support of </a:t>
            </a:r>
            <a:r>
              <a:rPr lang="en-US" sz="3600" dirty="0">
                <a:solidFill>
                  <a:srgbClr val="0070C0"/>
                </a:solidFill>
                <a:effectLst>
                  <a:outerShdw blurRad="38100" dist="38100" dir="2700000" algn="tl">
                    <a:srgbClr val="000000">
                      <a:alpha val="43137"/>
                    </a:srgbClr>
                  </a:outerShdw>
                </a:effectLst>
              </a:rPr>
              <a:t>education</a:t>
            </a:r>
            <a:r>
              <a:rPr lang="en-US" sz="3600" dirty="0"/>
              <a:t>, and the alleviation of </a:t>
            </a:r>
            <a:r>
              <a:rPr lang="en-US" sz="3600" dirty="0">
                <a:solidFill>
                  <a:srgbClr val="0070C0"/>
                </a:solidFill>
                <a:effectLst>
                  <a:outerShdw blurRad="38100" dist="38100" dir="2700000" algn="tl">
                    <a:srgbClr val="000000">
                      <a:alpha val="43137"/>
                    </a:srgbClr>
                  </a:outerShdw>
                </a:effectLst>
              </a:rPr>
              <a:t>poverty.</a:t>
            </a:r>
          </a:p>
        </p:txBody>
      </p:sp>
    </p:spTree>
    <p:extLst>
      <p:ext uri="{BB962C8B-B14F-4D97-AF65-F5344CB8AC3E}">
        <p14:creationId xmlns:p14="http://schemas.microsoft.com/office/powerpoint/2010/main" val="2980224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A68495-0F7A-4A30-8936-55CF40A8866A}"/>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What Can We Do?</a:t>
            </a:r>
            <a:endParaRPr kumimoji="0" lang="en-US" altLang="en-US" sz="20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endParaRPr>
          </a:p>
        </p:txBody>
      </p:sp>
      <p:sp>
        <p:nvSpPr>
          <p:cNvPr id="5" name="TextBox 4">
            <a:extLst>
              <a:ext uri="{FF2B5EF4-FFF2-40B4-BE49-F238E27FC236}">
                <a16:creationId xmlns:a16="http://schemas.microsoft.com/office/drawing/2014/main" id="{B49AE6DD-9110-4A2D-8FD6-EDAADAAF937E}"/>
              </a:ext>
            </a:extLst>
          </p:cNvPr>
          <p:cNvSpPr txBox="1"/>
          <p:nvPr/>
        </p:nvSpPr>
        <p:spPr>
          <a:xfrm>
            <a:off x="188912" y="1351126"/>
            <a:ext cx="8763000" cy="2496837"/>
          </a:xfrm>
          <a:prstGeom prst="rect">
            <a:avLst/>
          </a:prstGeom>
          <a:noFill/>
        </p:spPr>
        <p:txBody>
          <a:bodyPr wrap="square">
            <a:spAutoFit/>
          </a:bodyPr>
          <a:lstStyle/>
          <a:p>
            <a:pPr marL="457200" marR="0" lvl="0" indent="-45720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Educate yourself about this disease:</a:t>
            </a: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461963"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hlinkClick r:id="rId2"/>
              </a:rPr>
              <a:t>www.polioeradication.org</a:t>
            </a: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457200" marR="0" lvl="0" indent="-45720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Spread the Word:  We are on the verge of making history!</a:t>
            </a:r>
          </a:p>
        </p:txBody>
      </p:sp>
      <p:pic>
        <p:nvPicPr>
          <p:cNvPr id="3074" name="Picture 2" descr="Just Begging to Give - Biblical Ministries Worldwide">
            <a:extLst>
              <a:ext uri="{FF2B5EF4-FFF2-40B4-BE49-F238E27FC236}">
                <a16:creationId xmlns:a16="http://schemas.microsoft.com/office/drawing/2014/main" id="{C943F7B9-38CE-429B-9D6C-67E0453C55A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87072" y="3998480"/>
            <a:ext cx="2994891" cy="2246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512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D689B4D-136E-4B59-9075-8B30E3267C3F}"/>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Bill and Melinda Gates Foundation</a:t>
            </a:r>
          </a:p>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2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Match Extended 3 Years</a:t>
            </a:r>
          </a:p>
        </p:txBody>
      </p:sp>
      <p:sp>
        <p:nvSpPr>
          <p:cNvPr id="5" name="TextBox 4">
            <a:extLst>
              <a:ext uri="{FF2B5EF4-FFF2-40B4-BE49-F238E27FC236}">
                <a16:creationId xmlns:a16="http://schemas.microsoft.com/office/drawing/2014/main" id="{31CFBDF0-35D9-4B7B-B3B7-88F0DD929607}"/>
              </a:ext>
            </a:extLst>
          </p:cNvPr>
          <p:cNvSpPr txBox="1"/>
          <p:nvPr/>
        </p:nvSpPr>
        <p:spPr>
          <a:xfrm>
            <a:off x="346363" y="1338939"/>
            <a:ext cx="8252689" cy="1638141"/>
          </a:xfrm>
          <a:prstGeom prst="rect">
            <a:avLst/>
          </a:prstGeom>
          <a:noFill/>
        </p:spPr>
        <p:txBody>
          <a:bodyPr wrap="square">
            <a:spAutoFit/>
          </a:body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1800" b="0" i="0" u="none" strike="noStrike" kern="1200" cap="none" spc="0" normalizeH="0" baseline="0" noProof="0" dirty="0">
                <a:ln>
                  <a:noFill/>
                </a:ln>
                <a:solidFill>
                  <a:srgbClr val="39424A"/>
                </a:solidFill>
                <a:effectLst/>
                <a:uLnTx/>
                <a:uFillTx/>
                <a:latin typeface="Open Sans"/>
                <a:ea typeface="Microsoft YaHei" panose="020B0503020204020204" pitchFamily="34" charset="-122"/>
                <a:cs typeface="+mn-cs"/>
              </a:rPr>
              <a:t>Rotary is committed to raising $50 million per year over the next three years, with every dollar to be </a:t>
            </a:r>
            <a:r>
              <a:rPr kumimoji="0" lang="en-US" sz="1800" b="0" i="0" u="none" strike="noStrike" kern="1200" cap="none" spc="0" normalizeH="0" baseline="0" noProof="0" dirty="0">
                <a:ln>
                  <a:noFill/>
                </a:ln>
                <a:solidFill>
                  <a:srgbClr val="3333CC"/>
                </a:solidFill>
                <a:effectLst/>
                <a:uLnTx/>
                <a:uFillTx/>
                <a:latin typeface="Open Sans"/>
                <a:ea typeface="Microsoft YaHei" panose="020B0503020204020204" pitchFamily="34" charset="-122"/>
                <a:cs typeface="+mn-cs"/>
              </a:rPr>
              <a:t>matched with two additional dollars </a:t>
            </a:r>
            <a:r>
              <a:rPr kumimoji="0" lang="en-US" sz="1800" b="0" i="0" u="none" strike="noStrike" kern="1200" cap="none" spc="0" normalizeH="0" baseline="0" noProof="0" dirty="0">
                <a:ln>
                  <a:noFill/>
                </a:ln>
                <a:solidFill>
                  <a:srgbClr val="39424A"/>
                </a:solidFill>
                <a:effectLst/>
                <a:uLnTx/>
                <a:uFillTx/>
                <a:latin typeface="Open Sans"/>
                <a:ea typeface="Microsoft YaHei" panose="020B0503020204020204" pitchFamily="34" charset="-122"/>
                <a:cs typeface="+mn-cs"/>
              </a:rPr>
              <a:t>from the Gates Foundation. </a:t>
            </a: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39424A"/>
              </a:solidFill>
              <a:effectLst/>
              <a:uLnTx/>
              <a:uFillTx/>
              <a:latin typeface="Open Sans"/>
              <a:ea typeface="Microsoft YaHei" panose="020B0503020204020204" pitchFamily="34" charset="-122"/>
              <a:cs typeface="+mn-cs"/>
            </a:endParaRP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1800" b="0" i="0" u="none" strike="noStrike" kern="1200" cap="none" spc="0" normalizeH="0" baseline="0" noProof="0" dirty="0">
                <a:ln>
                  <a:noFill/>
                </a:ln>
                <a:solidFill>
                  <a:srgbClr val="39424A"/>
                </a:solidFill>
                <a:effectLst/>
                <a:uLnTx/>
                <a:uFillTx/>
                <a:latin typeface="Open Sans"/>
                <a:ea typeface="Microsoft YaHei" panose="020B0503020204020204" pitchFamily="34" charset="-122"/>
                <a:cs typeface="+mn-cs"/>
              </a:rPr>
              <a:t>This expanded agreement will translate into up to $450 million for polio eradication activities.</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pic>
        <p:nvPicPr>
          <p:cNvPr id="6" name="Picture 5">
            <a:extLst>
              <a:ext uri="{FF2B5EF4-FFF2-40B4-BE49-F238E27FC236}">
                <a16:creationId xmlns:a16="http://schemas.microsoft.com/office/drawing/2014/main" id="{2C8CA1C7-51A8-4009-A433-F38D5B164051}"/>
              </a:ext>
            </a:extLst>
          </p:cNvPr>
          <p:cNvPicPr>
            <a:picLocks noChangeAspect="1"/>
          </p:cNvPicPr>
          <p:nvPr/>
        </p:nvPicPr>
        <p:blipFill>
          <a:blip r:embed="rId2"/>
          <a:stretch>
            <a:fillRect/>
          </a:stretch>
        </p:blipFill>
        <p:spPr>
          <a:xfrm>
            <a:off x="447529" y="2997847"/>
            <a:ext cx="6249762" cy="1777791"/>
          </a:xfrm>
          <a:prstGeom prst="rect">
            <a:avLst/>
          </a:prstGeom>
        </p:spPr>
      </p:pic>
      <p:pic>
        <p:nvPicPr>
          <p:cNvPr id="7" name="Picture 6">
            <a:extLst>
              <a:ext uri="{FF2B5EF4-FFF2-40B4-BE49-F238E27FC236}">
                <a16:creationId xmlns:a16="http://schemas.microsoft.com/office/drawing/2014/main" id="{62CE17EB-3F71-4B99-B5CA-C97DC5ECB8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21261" y="3004790"/>
            <a:ext cx="1777791" cy="1777791"/>
          </a:xfrm>
          <a:prstGeom prst="rect">
            <a:avLst/>
          </a:prstGeom>
        </p:spPr>
      </p:pic>
      <p:sp>
        <p:nvSpPr>
          <p:cNvPr id="8" name="TextBox 7">
            <a:extLst>
              <a:ext uri="{FF2B5EF4-FFF2-40B4-BE49-F238E27FC236}">
                <a16:creationId xmlns:a16="http://schemas.microsoft.com/office/drawing/2014/main" id="{683B8A22-9D23-4AC8-9C45-6A14DD0FF640}"/>
              </a:ext>
            </a:extLst>
          </p:cNvPr>
          <p:cNvSpPr txBox="1"/>
          <p:nvPr/>
        </p:nvSpPr>
        <p:spPr>
          <a:xfrm>
            <a:off x="447529" y="4991754"/>
            <a:ext cx="7282872" cy="1122871"/>
          </a:xfrm>
          <a:prstGeom prst="rect">
            <a:avLst/>
          </a:prstGeom>
          <a:noFill/>
        </p:spPr>
        <p:txBody>
          <a:bodyPr wrap="square" rtlCol="0">
            <a:spAutoFit/>
          </a:bodyPr>
          <a:lstStyle/>
          <a:p>
            <a:pPr marL="0" marR="0" lvl="0" indent="0" algn="l" defTabSz="457200" rtl="0" eaLnBrk="1" fontAlgn="base" latinLnBrk="0" hangingPunct="0">
              <a:lnSpc>
                <a:spcPct val="93000"/>
              </a:lnSpc>
              <a:spcBef>
                <a:spcPct val="0"/>
              </a:spcBef>
              <a:spcAft>
                <a:spcPct val="0"/>
              </a:spcAft>
              <a:buClr>
                <a:srgbClr val="C00000"/>
              </a:buClr>
              <a:buSzPct val="100000"/>
              <a:buFont typeface="Times New Roman" panose="02020603050405020304" pitchFamily="18" charset="0"/>
              <a:buNone/>
              <a:tabLst/>
              <a:defRPr/>
            </a:pPr>
            <a:r>
              <a:rPr kumimoji="0" lang="en-US" sz="1800" b="0" i="1"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icrosoft YaHei" panose="020B0503020204020204" pitchFamily="34" charset="-122"/>
                <a:cs typeface="+mn-cs"/>
              </a:rPr>
              <a:t>We Need to Continue to Fundraise for Polio – Now more than Ever</a:t>
            </a:r>
          </a:p>
          <a:p>
            <a:pPr marL="1028700" marR="0" lvl="1" indent="-285750" algn="l" defTabSz="457200" rtl="0" eaLnBrk="1" fontAlgn="base" latinLnBrk="0" hangingPunct="0">
              <a:lnSpc>
                <a:spcPct val="93000"/>
              </a:lnSpc>
              <a:spcBef>
                <a:spcPct val="0"/>
              </a:spcBef>
              <a:spcAft>
                <a:spcPct val="0"/>
              </a:spcAft>
              <a:buClr>
                <a:srgbClr val="C00000"/>
              </a:buClr>
              <a:buSzPct val="100000"/>
              <a:buFont typeface="Arial" panose="020B0604020202020204" pitchFamily="34" charset="0"/>
              <a:buChar char="•"/>
              <a:tabLst/>
              <a:defRPr/>
            </a:pPr>
            <a:r>
              <a:rPr kumimoji="0" lang="en-US" sz="1800" b="0" i="1"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icrosoft YaHei" panose="020B0503020204020204" pitchFamily="34" charset="-122"/>
                <a:cs typeface="+mn-cs"/>
              </a:rPr>
              <a:t>Every Dollar Raised is $3 (with match)</a:t>
            </a:r>
          </a:p>
          <a:p>
            <a:pPr marL="1028700" marR="0" lvl="1" indent="-285750" algn="l" defTabSz="457200" rtl="0" eaLnBrk="1" fontAlgn="base" latinLnBrk="0" hangingPunct="0">
              <a:lnSpc>
                <a:spcPct val="93000"/>
              </a:lnSpc>
              <a:spcBef>
                <a:spcPct val="0"/>
              </a:spcBef>
              <a:spcAft>
                <a:spcPct val="0"/>
              </a:spcAft>
              <a:buClr>
                <a:srgbClr val="C00000"/>
              </a:buClr>
              <a:buSzPct val="100000"/>
              <a:buFont typeface="Arial" panose="020B0604020202020204" pitchFamily="34" charset="0"/>
              <a:buChar char="•"/>
              <a:tabLst/>
              <a:defRPr/>
            </a:pPr>
            <a:r>
              <a:rPr kumimoji="0" lang="en-US" sz="1800" b="0" i="1"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icrosoft YaHei" panose="020B0503020204020204" pitchFamily="34" charset="-122"/>
                <a:cs typeface="+mn-cs"/>
              </a:rPr>
              <a:t>$3 protects one child from Polio</a:t>
            </a:r>
          </a:p>
          <a:p>
            <a:pPr marL="285750" marR="0" lvl="0" indent="-285750" algn="l" defTabSz="457200" rtl="0" eaLnBrk="1" fontAlgn="base" latinLnBrk="0" hangingPunct="0">
              <a:lnSpc>
                <a:spcPct val="93000"/>
              </a:lnSpc>
              <a:spcBef>
                <a:spcPct val="0"/>
              </a:spcBef>
              <a:spcAft>
                <a:spcPct val="0"/>
              </a:spcAft>
              <a:buClr>
                <a:srgbClr val="C00000"/>
              </a:buClr>
              <a:buSzPct val="100000"/>
              <a:buFont typeface="Arial" panose="020B0604020202020204" pitchFamily="34" charset="0"/>
              <a:buChar char="•"/>
              <a:tabLst/>
              <a:defRPr/>
            </a:pPr>
            <a:endParaRPr kumimoji="0" lang="en-US" sz="1800" b="0" i="1"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icrosoft YaHei" panose="020B0503020204020204" pitchFamily="34" charset="-122"/>
              <a:cs typeface="+mn-cs"/>
            </a:endParaRPr>
          </a:p>
        </p:txBody>
      </p:sp>
    </p:spTree>
    <p:extLst>
      <p:ext uri="{BB962C8B-B14F-4D97-AF65-F5344CB8AC3E}">
        <p14:creationId xmlns:p14="http://schemas.microsoft.com/office/powerpoint/2010/main" val="38926708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E045CEDD-6F3A-4E49-A2E2-1F3C477A4ACF}"/>
              </a:ext>
            </a:extLst>
          </p:cNvPr>
          <p:cNvSpPr>
            <a:spLocks noChangeArrowheads="1"/>
          </p:cNvSpPr>
          <p:nvPr/>
        </p:nvSpPr>
        <p:spPr bwMode="auto">
          <a:xfrm>
            <a:off x="341891" y="1463670"/>
            <a:ext cx="8326437" cy="441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6146" name="Rectangle 2">
            <a:extLst>
              <a:ext uri="{FF2B5EF4-FFF2-40B4-BE49-F238E27FC236}">
                <a16:creationId xmlns:a16="http://schemas.microsoft.com/office/drawing/2014/main" id="{554B727D-5490-4867-97BF-8E3B00A3441A}"/>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Polio Plus Society</a:t>
            </a:r>
          </a:p>
        </p:txBody>
      </p:sp>
      <p:pic>
        <p:nvPicPr>
          <p:cNvPr id="2" name="Picture 1">
            <a:extLst>
              <a:ext uri="{FF2B5EF4-FFF2-40B4-BE49-F238E27FC236}">
                <a16:creationId xmlns:a16="http://schemas.microsoft.com/office/drawing/2014/main" id="{C595747C-D637-4516-B4FD-B1038A10B8FD}"/>
              </a:ext>
            </a:extLst>
          </p:cNvPr>
          <p:cNvPicPr>
            <a:picLocks noChangeAspect="1"/>
          </p:cNvPicPr>
          <p:nvPr/>
        </p:nvPicPr>
        <p:blipFill>
          <a:blip r:embed="rId3"/>
          <a:stretch>
            <a:fillRect/>
          </a:stretch>
        </p:blipFill>
        <p:spPr>
          <a:xfrm>
            <a:off x="6658998" y="1461433"/>
            <a:ext cx="1146147" cy="993734"/>
          </a:xfrm>
          <a:prstGeom prst="rect">
            <a:avLst/>
          </a:prstGeom>
        </p:spPr>
      </p:pic>
      <p:sp>
        <p:nvSpPr>
          <p:cNvPr id="7" name="TextBox 6">
            <a:extLst>
              <a:ext uri="{FF2B5EF4-FFF2-40B4-BE49-F238E27FC236}">
                <a16:creationId xmlns:a16="http://schemas.microsoft.com/office/drawing/2014/main" id="{6AE7F765-CF29-47EF-AA3C-5D04034FACDF}"/>
              </a:ext>
            </a:extLst>
          </p:cNvPr>
          <p:cNvSpPr txBox="1"/>
          <p:nvPr/>
        </p:nvSpPr>
        <p:spPr>
          <a:xfrm>
            <a:off x="558799" y="1463670"/>
            <a:ext cx="6546851" cy="3441583"/>
          </a:xfrm>
          <a:prstGeom prst="rect">
            <a:avLst/>
          </a:prstGeom>
          <a:noFill/>
        </p:spPr>
        <p:txBody>
          <a:bodyPr wrap="square">
            <a:spAutoFit/>
          </a:bodyPr>
          <a:lstStyle/>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Become a Member of the Polio Plus Society – NEW!</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Commit to donating $100 every year until Polio is eradicated.</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Receive a Certificate and Polio Plus Society Pin.</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All donations matched 2:1 by Bill and Melinda Gates Foundation</a:t>
            </a:r>
          </a:p>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It’s easy to donate through Rotary Direct.</a:t>
            </a: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a:p>
            <a:pPr marL="285750" marR="0" lvl="0" indent="-285750" algn="l" defTabSz="457200" rtl="0" eaLnBrk="1" fontAlgn="base" latinLnBrk="0" hangingPunct="0">
              <a:lnSpc>
                <a:spcPct val="93000"/>
              </a:lnSpc>
              <a:spcBef>
                <a:spcPct val="0"/>
              </a:spcBef>
              <a:spcAft>
                <a:spcPct val="0"/>
              </a:spcAft>
              <a:buClr>
                <a:srgbClr val="00000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More Info on the District Website</a:t>
            </a:r>
          </a:p>
        </p:txBody>
      </p:sp>
    </p:spTree>
    <p:extLst>
      <p:ext uri="{BB962C8B-B14F-4D97-AF65-F5344CB8AC3E}">
        <p14:creationId xmlns:p14="http://schemas.microsoft.com/office/powerpoint/2010/main" val="249891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a:extLst>
              <a:ext uri="{FF2B5EF4-FFF2-40B4-BE49-F238E27FC236}">
                <a16:creationId xmlns:a16="http://schemas.microsoft.com/office/drawing/2014/main" id="{E4F76926-8740-4825-AD93-E39FC800457A}"/>
              </a:ext>
            </a:extLst>
          </p:cNvPr>
          <p:cNvSpPr>
            <a:spLocks noChangeArrowheads="1"/>
          </p:cNvSpPr>
          <p:nvPr/>
        </p:nvSpPr>
        <p:spPr bwMode="auto">
          <a:xfrm>
            <a:off x="454025" y="1660525"/>
            <a:ext cx="8234363" cy="403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558800" indent="-555625">
              <a:tabLst>
                <a:tab pos="1282700" algn="l"/>
                <a:tab pos="2006600" algn="l"/>
                <a:tab pos="2730500" algn="l"/>
                <a:tab pos="3452813" algn="l"/>
                <a:tab pos="4176713" algn="l"/>
                <a:tab pos="4902200" algn="l"/>
                <a:tab pos="5626100" algn="l"/>
                <a:tab pos="6350000" algn="l"/>
                <a:tab pos="7073900" algn="l"/>
                <a:tab pos="7796213" algn="l"/>
                <a:tab pos="8520113" algn="l"/>
              </a:tabLst>
              <a:defRPr>
                <a:solidFill>
                  <a:srgbClr val="000000"/>
                </a:solidFill>
                <a:latin typeface="Arial" panose="020B0604020202020204" pitchFamily="34" charset="0"/>
                <a:ea typeface="Microsoft YaHei" panose="020B0503020204020204" pitchFamily="34" charset="-122"/>
              </a:defRPr>
            </a:lvl1pPr>
            <a:lvl2pPr>
              <a:tabLst>
                <a:tab pos="1282700" algn="l"/>
                <a:tab pos="2006600" algn="l"/>
                <a:tab pos="2730500" algn="l"/>
                <a:tab pos="3452813" algn="l"/>
                <a:tab pos="4176713" algn="l"/>
                <a:tab pos="4902200" algn="l"/>
                <a:tab pos="5626100" algn="l"/>
                <a:tab pos="6350000" algn="l"/>
                <a:tab pos="7073900" algn="l"/>
                <a:tab pos="7796213" algn="l"/>
                <a:tab pos="8520113" algn="l"/>
              </a:tabLst>
              <a:defRPr>
                <a:solidFill>
                  <a:srgbClr val="000000"/>
                </a:solidFill>
                <a:latin typeface="Arial" panose="020B0604020202020204" pitchFamily="34" charset="0"/>
                <a:ea typeface="Microsoft YaHei" panose="020B0503020204020204" pitchFamily="34" charset="-122"/>
              </a:defRPr>
            </a:lvl2pPr>
            <a:lvl3pPr>
              <a:tabLst>
                <a:tab pos="1282700" algn="l"/>
                <a:tab pos="2006600" algn="l"/>
                <a:tab pos="2730500" algn="l"/>
                <a:tab pos="3452813" algn="l"/>
                <a:tab pos="4176713" algn="l"/>
                <a:tab pos="4902200" algn="l"/>
                <a:tab pos="5626100" algn="l"/>
                <a:tab pos="6350000" algn="l"/>
                <a:tab pos="7073900" algn="l"/>
                <a:tab pos="7796213" algn="l"/>
                <a:tab pos="8520113" algn="l"/>
              </a:tabLst>
              <a:defRPr>
                <a:solidFill>
                  <a:srgbClr val="000000"/>
                </a:solidFill>
                <a:latin typeface="Arial" panose="020B0604020202020204" pitchFamily="34" charset="0"/>
                <a:ea typeface="Microsoft YaHei" panose="020B0503020204020204" pitchFamily="34" charset="-122"/>
              </a:defRPr>
            </a:lvl3pPr>
            <a:lvl4pPr>
              <a:tabLst>
                <a:tab pos="1282700" algn="l"/>
                <a:tab pos="2006600" algn="l"/>
                <a:tab pos="2730500" algn="l"/>
                <a:tab pos="3452813" algn="l"/>
                <a:tab pos="4176713" algn="l"/>
                <a:tab pos="4902200" algn="l"/>
                <a:tab pos="5626100" algn="l"/>
                <a:tab pos="6350000" algn="l"/>
                <a:tab pos="7073900" algn="l"/>
                <a:tab pos="7796213" algn="l"/>
                <a:tab pos="8520113" algn="l"/>
              </a:tabLst>
              <a:defRPr>
                <a:solidFill>
                  <a:srgbClr val="000000"/>
                </a:solidFill>
                <a:latin typeface="Arial" panose="020B0604020202020204" pitchFamily="34" charset="0"/>
                <a:ea typeface="Microsoft YaHei" panose="020B0503020204020204" pitchFamily="34" charset="-122"/>
              </a:defRPr>
            </a:lvl4pPr>
            <a:lvl5pPr>
              <a:tabLst>
                <a:tab pos="1282700" algn="l"/>
                <a:tab pos="2006600" algn="l"/>
                <a:tab pos="2730500" algn="l"/>
                <a:tab pos="3452813" algn="l"/>
                <a:tab pos="4176713" algn="l"/>
                <a:tab pos="4902200" algn="l"/>
                <a:tab pos="5626100" algn="l"/>
                <a:tab pos="6350000" algn="l"/>
                <a:tab pos="7073900" algn="l"/>
                <a:tab pos="7796213" algn="l"/>
                <a:tab pos="8520113"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82700" algn="l"/>
                <a:tab pos="2006600" algn="l"/>
                <a:tab pos="2730500" algn="l"/>
                <a:tab pos="3452813" algn="l"/>
                <a:tab pos="4176713" algn="l"/>
                <a:tab pos="4902200" algn="l"/>
                <a:tab pos="5626100" algn="l"/>
                <a:tab pos="6350000" algn="l"/>
                <a:tab pos="7073900" algn="l"/>
                <a:tab pos="7796213" algn="l"/>
                <a:tab pos="8520113" algn="l"/>
              </a:tabLst>
              <a:defRPr>
                <a:solidFill>
                  <a:srgbClr val="000000"/>
                </a:solidFill>
                <a:latin typeface="Arial" panose="020B0604020202020204" pitchFamily="34" charset="0"/>
                <a:ea typeface="Microsoft YaHei" panose="020B0503020204020204" pitchFamily="34" charset="-122"/>
              </a:defRPr>
            </a:lvl9pPr>
          </a:lstStyle>
          <a:p>
            <a:pPr marL="558800" marR="0" lvl="0" indent="-555625" algn="l" defTabSz="457200" rtl="0" eaLnBrk="1" fontAlgn="base" latinLnBrk="0" hangingPunct="1">
              <a:lnSpc>
                <a:spcPct val="100000"/>
              </a:lnSpc>
              <a:spcBef>
                <a:spcPts val="0"/>
              </a:spcBef>
              <a:spcAft>
                <a:spcPts val="0"/>
              </a:spcAft>
              <a:buClr>
                <a:srgbClr val="585858"/>
              </a:buClr>
              <a:buSzPct val="100000"/>
              <a:buFont typeface="Wingdings" panose="05000000000000000000" pitchFamily="2" charset="2"/>
              <a:buChar char="§"/>
              <a:tabLst>
                <a:tab pos="1282700" algn="l"/>
                <a:tab pos="2006600" algn="l"/>
                <a:tab pos="2730500" algn="l"/>
                <a:tab pos="3452813" algn="l"/>
                <a:tab pos="4176713" algn="l"/>
                <a:tab pos="4902200" algn="l"/>
                <a:tab pos="5626100" algn="l"/>
                <a:tab pos="6350000" algn="l"/>
                <a:tab pos="7073900" algn="l"/>
                <a:tab pos="7796213" algn="l"/>
                <a:tab pos="8520113" algn="l"/>
              </a:tabLst>
              <a:defRPr/>
            </a:pPr>
            <a:r>
              <a:rPr kumimoji="0" lang="en-US" altLang="en-US" sz="2800" b="0"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rPr>
              <a:t>District Website</a:t>
            </a:r>
          </a:p>
          <a:p>
            <a:pPr marL="587375" marR="0" lvl="2" indent="0" algn="l" defTabSz="457200" rtl="0" eaLnBrk="1" fontAlgn="base" latinLnBrk="0" hangingPunct="1">
              <a:lnSpc>
                <a:spcPct val="100000"/>
              </a:lnSpc>
              <a:spcBef>
                <a:spcPts val="0"/>
              </a:spcBef>
              <a:spcAft>
                <a:spcPts val="1200"/>
              </a:spcAft>
              <a:buClr>
                <a:srgbClr val="585858"/>
              </a:buClr>
              <a:buSzPct val="100000"/>
              <a:buFont typeface="Times New Roman" panose="02020603050405020304" pitchFamily="18" charset="0"/>
              <a:buNone/>
              <a:tabLst>
                <a:tab pos="1282700" algn="l"/>
                <a:tab pos="2006600" algn="l"/>
                <a:tab pos="2730500" algn="l"/>
                <a:tab pos="3452813" algn="l"/>
                <a:tab pos="4176713" algn="l"/>
                <a:tab pos="4902200" algn="l"/>
                <a:tab pos="5626100" algn="l"/>
                <a:tab pos="6350000" algn="l"/>
                <a:tab pos="7073900" algn="l"/>
                <a:tab pos="7796213" algn="l"/>
                <a:tab pos="8520113" algn="l"/>
              </a:tabLst>
              <a:defRPr/>
            </a:pPr>
            <a:r>
              <a:rPr kumimoji="0" lang="en-US" altLang="en-US" sz="2400" b="0" i="1" u="none" strike="noStrike" kern="1200" cap="none" spc="0" normalizeH="0" baseline="0" noProof="0" dirty="0">
                <a:ln>
                  <a:noFill/>
                </a:ln>
                <a:solidFill>
                  <a:srgbClr val="00B050"/>
                </a:solidFill>
                <a:effectLst/>
                <a:uLnTx/>
                <a:uFillTx/>
                <a:latin typeface="Georgia" panose="02040502050405020303" pitchFamily="18" charset="0"/>
                <a:ea typeface="Microsoft YaHei" panose="020B0503020204020204" pitchFamily="34" charset="-122"/>
                <a:cs typeface="+mn-cs"/>
              </a:rPr>
              <a:t>Lots of links to specific resources – get quick answers to your questions</a:t>
            </a:r>
          </a:p>
          <a:p>
            <a:pPr marL="558800" marR="0" lvl="0" indent="-555625" algn="l" defTabSz="457200" rtl="0" eaLnBrk="1" fontAlgn="base" latinLnBrk="0" hangingPunct="1">
              <a:lnSpc>
                <a:spcPct val="100000"/>
              </a:lnSpc>
              <a:spcBef>
                <a:spcPts val="0"/>
              </a:spcBef>
              <a:spcAft>
                <a:spcPts val="0"/>
              </a:spcAft>
              <a:buClr>
                <a:srgbClr val="585858"/>
              </a:buClr>
              <a:buSzPct val="100000"/>
              <a:buFont typeface="Wingdings" panose="05000000000000000000" pitchFamily="2" charset="2"/>
              <a:buChar char="§"/>
              <a:tabLst>
                <a:tab pos="1282700" algn="l"/>
                <a:tab pos="2006600" algn="l"/>
                <a:tab pos="2730500" algn="l"/>
                <a:tab pos="3452813" algn="l"/>
                <a:tab pos="4176713" algn="l"/>
                <a:tab pos="4902200" algn="l"/>
                <a:tab pos="5626100" algn="l"/>
                <a:tab pos="6350000" algn="l"/>
                <a:tab pos="7073900" algn="l"/>
                <a:tab pos="7796213" algn="l"/>
                <a:tab pos="8520113" algn="l"/>
              </a:tabLst>
              <a:defRPr/>
            </a:pPr>
            <a:r>
              <a:rPr kumimoji="0" lang="en-US" altLang="en-US" sz="2800" b="0"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rPr>
              <a:t>Rotary Learning Center</a:t>
            </a:r>
          </a:p>
          <a:p>
            <a:pPr marL="587375" marR="0" lvl="2" indent="0" algn="l" defTabSz="457200" rtl="0" eaLnBrk="1" fontAlgn="base" latinLnBrk="0" hangingPunct="1">
              <a:lnSpc>
                <a:spcPct val="100000"/>
              </a:lnSpc>
              <a:spcBef>
                <a:spcPts val="0"/>
              </a:spcBef>
              <a:spcAft>
                <a:spcPts val="1200"/>
              </a:spcAft>
              <a:buClr>
                <a:srgbClr val="585858"/>
              </a:buClr>
              <a:buSzPct val="100000"/>
              <a:buFont typeface="Times New Roman" panose="02020603050405020304" pitchFamily="18" charset="0"/>
              <a:buNone/>
              <a:tabLst>
                <a:tab pos="1282700" algn="l"/>
                <a:tab pos="2006600" algn="l"/>
                <a:tab pos="2730500" algn="l"/>
                <a:tab pos="3452813" algn="l"/>
                <a:tab pos="4176713" algn="l"/>
                <a:tab pos="4902200" algn="l"/>
                <a:tab pos="5626100" algn="l"/>
                <a:tab pos="6350000" algn="l"/>
                <a:tab pos="7073900" algn="l"/>
                <a:tab pos="7796213" algn="l"/>
                <a:tab pos="8520113" algn="l"/>
              </a:tabLst>
              <a:defRPr/>
            </a:pPr>
            <a:r>
              <a:rPr kumimoji="0" lang="en-US" altLang="en-US" sz="2400" b="0" i="1" u="none" strike="noStrike" kern="1200" cap="none" spc="0" normalizeH="0" baseline="0" noProof="0" dirty="0">
                <a:ln>
                  <a:noFill/>
                </a:ln>
                <a:solidFill>
                  <a:srgbClr val="00B050"/>
                </a:solidFill>
                <a:effectLst/>
                <a:uLnTx/>
                <a:uFillTx/>
                <a:latin typeface="Georgia" panose="02040502050405020303" pitchFamily="18" charset="0"/>
                <a:ea typeface="Microsoft YaHei" panose="020B0503020204020204" pitchFamily="34" charset="-122"/>
                <a:cs typeface="+mn-cs"/>
              </a:rPr>
              <a:t>Educational resources for you and your club</a:t>
            </a:r>
          </a:p>
          <a:p>
            <a:pPr marL="558800" marR="0" lvl="0" indent="-555625" algn="l" defTabSz="457200" rtl="0" eaLnBrk="1" fontAlgn="base" latinLnBrk="0" hangingPunct="1">
              <a:lnSpc>
                <a:spcPct val="100000"/>
              </a:lnSpc>
              <a:spcBef>
                <a:spcPts val="0"/>
              </a:spcBef>
              <a:spcAft>
                <a:spcPts val="0"/>
              </a:spcAft>
              <a:buClr>
                <a:srgbClr val="585858"/>
              </a:buClr>
              <a:buSzPct val="100000"/>
              <a:buFont typeface="Wingdings" panose="05000000000000000000" pitchFamily="2" charset="2"/>
              <a:buChar char="§"/>
              <a:tabLst>
                <a:tab pos="1282700" algn="l"/>
                <a:tab pos="2006600" algn="l"/>
                <a:tab pos="2730500" algn="l"/>
                <a:tab pos="3452813" algn="l"/>
                <a:tab pos="4176713" algn="l"/>
                <a:tab pos="4902200" algn="l"/>
                <a:tab pos="5626100" algn="l"/>
                <a:tab pos="6350000" algn="l"/>
                <a:tab pos="7073900" algn="l"/>
                <a:tab pos="7796213" algn="l"/>
                <a:tab pos="8520113" algn="l"/>
              </a:tabLst>
              <a:defRPr/>
            </a:pPr>
            <a:r>
              <a:rPr kumimoji="0" lang="en-US" altLang="en-US" sz="2800" b="0"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rPr>
              <a:t>District TRF Committee Members</a:t>
            </a:r>
          </a:p>
          <a:p>
            <a:pPr marL="576263" marR="0" lvl="0" indent="0" algn="l" defTabSz="457200" rtl="0" eaLnBrk="1" fontAlgn="base" latinLnBrk="0" hangingPunct="1">
              <a:lnSpc>
                <a:spcPct val="100000"/>
              </a:lnSpc>
              <a:spcBef>
                <a:spcPts val="0"/>
              </a:spcBef>
              <a:spcAft>
                <a:spcPts val="0"/>
              </a:spcAft>
              <a:buClr>
                <a:srgbClr val="585858"/>
              </a:buClr>
              <a:buSzPct val="100000"/>
              <a:buFont typeface="Times New Roman" panose="02020603050405020304" pitchFamily="18" charset="0"/>
              <a:buNone/>
              <a:tabLst>
                <a:tab pos="1282700" algn="l"/>
                <a:tab pos="2006600" algn="l"/>
                <a:tab pos="2730500" algn="l"/>
                <a:tab pos="3452813" algn="l"/>
                <a:tab pos="4176713" algn="l"/>
                <a:tab pos="4902200" algn="l"/>
                <a:tab pos="5626100" algn="l"/>
                <a:tab pos="6350000" algn="l"/>
                <a:tab pos="7073900" algn="l"/>
                <a:tab pos="7796213" algn="l"/>
                <a:tab pos="8520113" algn="l"/>
              </a:tabLst>
              <a:defRPr/>
            </a:pPr>
            <a:r>
              <a:rPr kumimoji="0" lang="en-US" altLang="en-US" sz="2400" b="0" i="1" u="none" strike="noStrike" kern="1200" cap="none" spc="0" normalizeH="0" baseline="0" noProof="0" dirty="0">
                <a:ln>
                  <a:noFill/>
                </a:ln>
                <a:solidFill>
                  <a:srgbClr val="00B050"/>
                </a:solidFill>
                <a:effectLst/>
                <a:uLnTx/>
                <a:uFillTx/>
                <a:latin typeface="Georgia" panose="02040502050405020303" pitchFamily="18" charset="0"/>
                <a:ea typeface="Microsoft YaHei" panose="020B0503020204020204" pitchFamily="34" charset="-122"/>
                <a:cs typeface="+mn-cs"/>
              </a:rPr>
              <a:t>Always available to assist</a:t>
            </a:r>
          </a:p>
        </p:txBody>
      </p:sp>
      <p:sp>
        <p:nvSpPr>
          <p:cNvPr id="27650" name="Rectangle 2">
            <a:extLst>
              <a:ext uri="{FF2B5EF4-FFF2-40B4-BE49-F238E27FC236}">
                <a16:creationId xmlns:a16="http://schemas.microsoft.com/office/drawing/2014/main" id="{D2403875-678C-4DF3-8837-E52FE85A79B4}"/>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Resources</a:t>
            </a:r>
          </a:p>
        </p:txBody>
      </p:sp>
    </p:spTree>
    <p:extLst>
      <p:ext uri="{BB962C8B-B14F-4D97-AF65-F5344CB8AC3E}">
        <p14:creationId xmlns:p14="http://schemas.microsoft.com/office/powerpoint/2010/main" val="1951515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3651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FFFFFF"/>
              </a:solidFill>
              <a:effectLst/>
              <a:uLnTx/>
              <a:uFillTx/>
              <a:latin typeface="Calibri"/>
              <a:ea typeface="Microsoft YaHei"/>
              <a:cs typeface="+mn-cs"/>
            </a:endParaRPr>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FFFFFF"/>
              </a:solidFill>
              <a:effectLst/>
              <a:uLnTx/>
              <a:uFillTx/>
              <a:latin typeface="Calibri"/>
              <a:ea typeface="Microsoft YaHei"/>
              <a:cs typeface="+mn-cs"/>
            </a:endParaRPr>
          </a:p>
        </p:txBody>
      </p:sp>
      <p:pic>
        <p:nvPicPr>
          <p:cNvPr id="2" name="Picture 1">
            <a:extLst>
              <a:ext uri="{FF2B5EF4-FFF2-40B4-BE49-F238E27FC236}">
                <a16:creationId xmlns:a16="http://schemas.microsoft.com/office/drawing/2014/main" id="{D03C5157-F44F-45C3-BE0D-37CC5FD885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2600" y="1128713"/>
            <a:ext cx="8178799" cy="4600573"/>
          </a:xfrm>
          <a:prstGeom prst="rect">
            <a:avLst/>
          </a:prstGeom>
        </p:spPr>
      </p:pic>
      <p:sp>
        <p:nvSpPr>
          <p:cNvPr id="5" name="TextBox 4">
            <a:extLst>
              <a:ext uri="{FF2B5EF4-FFF2-40B4-BE49-F238E27FC236}">
                <a16:creationId xmlns:a16="http://schemas.microsoft.com/office/drawing/2014/main" id="{D50E0A4E-1660-4077-A85F-A5B08FE239D1}"/>
              </a:ext>
            </a:extLst>
          </p:cNvPr>
          <p:cNvSpPr txBox="1"/>
          <p:nvPr/>
        </p:nvSpPr>
        <p:spPr>
          <a:xfrm>
            <a:off x="1996390" y="602101"/>
            <a:ext cx="5151218" cy="493084"/>
          </a:xfrm>
          <a:prstGeom prst="rect">
            <a:avLst/>
          </a:prstGeom>
          <a:noFill/>
        </p:spPr>
        <p:txBody>
          <a:bodyPr wrap="none" rtlCol="0">
            <a:spAutoFit/>
          </a:bodyP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r>
              <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rPr>
              <a:t>ROTARY LEARNING CENTER</a:t>
            </a:r>
          </a:p>
        </p:txBody>
      </p:sp>
    </p:spTree>
    <p:extLst>
      <p:ext uri="{BB962C8B-B14F-4D97-AF65-F5344CB8AC3E}">
        <p14:creationId xmlns:p14="http://schemas.microsoft.com/office/powerpoint/2010/main" val="2477000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Questions">
            <a:extLst>
              <a:ext uri="{FF2B5EF4-FFF2-40B4-BE49-F238E27FC236}">
                <a16:creationId xmlns:a16="http://schemas.microsoft.com/office/drawing/2014/main" id="{E0911F92-EE50-4AE3-8963-A39442427A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2764" y="2438400"/>
            <a:ext cx="2703192" cy="2703192"/>
          </a:xfrm>
          <a:prstGeom prst="rect">
            <a:avLst/>
          </a:prstGeom>
        </p:spPr>
      </p:pic>
      <p:sp>
        <p:nvSpPr>
          <p:cNvPr id="6" name="TextBox 5">
            <a:extLst>
              <a:ext uri="{FF2B5EF4-FFF2-40B4-BE49-F238E27FC236}">
                <a16:creationId xmlns:a16="http://schemas.microsoft.com/office/drawing/2014/main" id="{89390198-DB9B-4062-A3D9-91BC5A060A78}"/>
              </a:ext>
            </a:extLst>
          </p:cNvPr>
          <p:cNvSpPr txBox="1"/>
          <p:nvPr/>
        </p:nvSpPr>
        <p:spPr>
          <a:xfrm flipH="1">
            <a:off x="3887366" y="3581400"/>
            <a:ext cx="4799434" cy="664797"/>
          </a:xfrm>
          <a:prstGeom prst="rect">
            <a:avLst/>
          </a:prstGeom>
          <a:noFill/>
        </p:spPr>
        <p:txBody>
          <a:bodyPr wrap="square" rtlCol="0">
            <a:spAutoFit/>
          </a:bodyPr>
          <a:lstStyle/>
          <a:p>
            <a:r>
              <a:rPr lang="en-US" sz="4000" dirty="0">
                <a:solidFill>
                  <a:schemeClr val="accent6">
                    <a:lumMod val="50000"/>
                  </a:schemeClr>
                </a:solidFill>
              </a:rPr>
              <a:t>Questions?</a:t>
            </a:r>
          </a:p>
        </p:txBody>
      </p:sp>
    </p:spTree>
    <p:extLst>
      <p:ext uri="{BB962C8B-B14F-4D97-AF65-F5344CB8AC3E}">
        <p14:creationId xmlns:p14="http://schemas.microsoft.com/office/powerpoint/2010/main" val="221362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D3F2F38B-1C96-49CB-BB58-1DB5FD1C210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4159" y="2382928"/>
            <a:ext cx="5257047" cy="1984535"/>
          </a:xfrm>
          <a:prstGeom prst="rect">
            <a:avLst/>
          </a:prstGeom>
        </p:spPr>
      </p:pic>
      <p:cxnSp>
        <p:nvCxnSpPr>
          <p:cNvPr id="8" name="Straight Connector 7">
            <a:extLst>
              <a:ext uri="{FF2B5EF4-FFF2-40B4-BE49-F238E27FC236}">
                <a16:creationId xmlns:a16="http://schemas.microsoft.com/office/drawing/2014/main" id="{E12350F3-DB83-413A-980B-1CEB924986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339948" y="1570814"/>
            <a:ext cx="0" cy="3710227"/>
          </a:xfrm>
          <a:prstGeom prst="line">
            <a:avLst/>
          </a:prstGeom>
          <a:ln w="19050">
            <a:solidFill>
              <a:srgbClr val="F6A51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359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106ED242-1E29-4900-9499-1DA05891195C}"/>
              </a:ext>
            </a:extLst>
          </p:cNvPr>
          <p:cNvSpPr>
            <a:spLocks noChangeArrowheads="1"/>
          </p:cNvSpPr>
          <p:nvPr/>
        </p:nvSpPr>
        <p:spPr bwMode="auto">
          <a:xfrm>
            <a:off x="185921" y="1239984"/>
            <a:ext cx="8543925" cy="5257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30000"/>
              </a:lnSpc>
            </a:pPr>
            <a:r>
              <a:rPr lang="en-US" altLang="en-US" sz="2800" dirty="0">
                <a:latin typeface="Georgia" panose="02040502050405020303" pitchFamily="18" charset="0"/>
                <a:ea typeface="ＭＳ Ｐゴシック" panose="020B0600070205080204" pitchFamily="34" charset="-128"/>
              </a:rPr>
              <a:t>         </a:t>
            </a:r>
            <a:r>
              <a:rPr lang="en-US" altLang="en-US" dirty="0">
                <a:latin typeface="Georgia" panose="02040502050405020303" pitchFamily="18" charset="0"/>
                <a:ea typeface="ＭＳ Ｐゴシック" panose="020B0600070205080204" pitchFamily="34" charset="-128"/>
              </a:rPr>
              <a:t>Promoting Peace</a:t>
            </a:r>
          </a:p>
          <a:p>
            <a:pPr hangingPunct="1">
              <a:lnSpc>
                <a:spcPct val="130000"/>
              </a:lnSpc>
              <a:spcBef>
                <a:spcPts val="1200"/>
              </a:spcBef>
            </a:pPr>
            <a:r>
              <a:rPr lang="en-US" altLang="en-US" dirty="0">
                <a:latin typeface="Georgia" panose="02040502050405020303" pitchFamily="18" charset="0"/>
                <a:ea typeface="ＭＳ Ｐゴシック" panose="020B0600070205080204" pitchFamily="34" charset="-128"/>
              </a:rPr>
              <a:t>	Fighting Disease</a:t>
            </a:r>
          </a:p>
          <a:p>
            <a:pPr marL="741363" hangingPunct="1">
              <a:lnSpc>
                <a:spcPct val="130000"/>
              </a:lnSpc>
              <a:spcBef>
                <a:spcPts val="1800"/>
              </a:spcBef>
              <a:tabLst>
                <a:tab pos="741363" algn="l"/>
                <a:tab pos="1447800" algn="l"/>
                <a:tab pos="2171700" algn="l"/>
                <a:tab pos="2894013" algn="l"/>
                <a:tab pos="3617913" algn="l"/>
                <a:tab pos="4343400" algn="l"/>
                <a:tab pos="5067300" algn="l"/>
                <a:tab pos="5791200" algn="l"/>
                <a:tab pos="6515100" algn="l"/>
                <a:tab pos="7237413" algn="l"/>
                <a:tab pos="7961313" algn="l"/>
                <a:tab pos="7962900" algn="l"/>
              </a:tabLst>
            </a:pPr>
            <a:r>
              <a:rPr lang="en-US" altLang="en-US" dirty="0">
                <a:latin typeface="Georgia" panose="02040502050405020303" pitchFamily="18" charset="0"/>
                <a:ea typeface="ＭＳ Ｐゴシック" panose="020B0600070205080204" pitchFamily="34" charset="-128"/>
              </a:rPr>
              <a:t>Providing Clean Water, Sanitation and Hygiene</a:t>
            </a:r>
          </a:p>
          <a:p>
            <a:pPr hangingPunct="1">
              <a:lnSpc>
                <a:spcPct val="130000"/>
              </a:lnSpc>
              <a:spcBef>
                <a:spcPts val="1200"/>
              </a:spcBef>
            </a:pPr>
            <a:r>
              <a:rPr lang="en-US" altLang="en-US" dirty="0">
                <a:latin typeface="Georgia" panose="02040502050405020303" pitchFamily="18" charset="0"/>
                <a:ea typeface="ＭＳ Ｐゴシック" panose="020B0600070205080204" pitchFamily="34" charset="-128"/>
              </a:rPr>
              <a:t>	Saving Mothers and Children</a:t>
            </a:r>
          </a:p>
          <a:p>
            <a:pPr hangingPunct="1">
              <a:lnSpc>
                <a:spcPct val="130000"/>
              </a:lnSpc>
              <a:spcBef>
                <a:spcPts val="1800"/>
              </a:spcBef>
            </a:pPr>
            <a:r>
              <a:rPr lang="en-US" altLang="en-US" dirty="0">
                <a:latin typeface="Georgia" panose="02040502050405020303" pitchFamily="18" charset="0"/>
                <a:ea typeface="ＭＳ Ｐゴシック" panose="020B0600070205080204" pitchFamily="34" charset="-128"/>
              </a:rPr>
              <a:t>	Supporting Education</a:t>
            </a:r>
          </a:p>
          <a:p>
            <a:pPr hangingPunct="1">
              <a:lnSpc>
                <a:spcPct val="130000"/>
              </a:lnSpc>
              <a:spcBef>
                <a:spcPts val="1800"/>
              </a:spcBef>
            </a:pPr>
            <a:r>
              <a:rPr lang="en-US" altLang="en-US" dirty="0">
                <a:latin typeface="Georgia" panose="02040502050405020303" pitchFamily="18" charset="0"/>
                <a:ea typeface="ＭＳ Ｐゴシック" panose="020B0600070205080204" pitchFamily="34" charset="-128"/>
              </a:rPr>
              <a:t>	Growing Local Economies</a:t>
            </a:r>
          </a:p>
          <a:p>
            <a:pPr hangingPunct="1">
              <a:lnSpc>
                <a:spcPct val="130000"/>
              </a:lnSpc>
              <a:spcBef>
                <a:spcPts val="1800"/>
              </a:spcBef>
            </a:pPr>
            <a:r>
              <a:rPr lang="en-US" altLang="en-US" dirty="0">
                <a:latin typeface="Georgia" panose="02040502050405020303" pitchFamily="18" charset="0"/>
                <a:ea typeface="ＭＳ Ｐゴシック" panose="020B0600070205080204" pitchFamily="34" charset="-128"/>
              </a:rPr>
              <a:t>	Disaster Response</a:t>
            </a:r>
          </a:p>
          <a:p>
            <a:pPr hangingPunct="1">
              <a:lnSpc>
                <a:spcPct val="130000"/>
              </a:lnSpc>
              <a:spcBef>
                <a:spcPts val="1800"/>
              </a:spcBef>
            </a:pPr>
            <a:r>
              <a:rPr lang="en-US" altLang="en-US" dirty="0">
                <a:latin typeface="Georgia" panose="02040502050405020303" pitchFamily="18" charset="0"/>
                <a:ea typeface="ＭＳ Ｐゴシック" panose="020B0600070205080204" pitchFamily="34" charset="-128"/>
              </a:rPr>
              <a:t>	Ending Polio Forever</a:t>
            </a:r>
          </a:p>
          <a:p>
            <a:pPr hangingPunct="1">
              <a:lnSpc>
                <a:spcPct val="130000"/>
              </a:lnSpc>
              <a:spcBef>
                <a:spcPts val="638"/>
              </a:spcBef>
            </a:pPr>
            <a:endParaRPr lang="en-US" altLang="en-US" sz="3000" dirty="0">
              <a:latin typeface="Georgia" panose="02040502050405020303" pitchFamily="18" charset="0"/>
              <a:ea typeface="ＭＳ Ｐゴシック" panose="020B0600070205080204" pitchFamily="34" charset="-128"/>
            </a:endParaRPr>
          </a:p>
        </p:txBody>
      </p:sp>
      <p:sp>
        <p:nvSpPr>
          <p:cNvPr id="7170" name="Rectangle 2">
            <a:extLst>
              <a:ext uri="{FF2B5EF4-FFF2-40B4-BE49-F238E27FC236}">
                <a16:creationId xmlns:a16="http://schemas.microsoft.com/office/drawing/2014/main" id="{9D4194CB-FF4A-4220-B9C1-D2EBEFA1C772}"/>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bg1"/>
                </a:solidFill>
                <a:latin typeface="Arial Narrow Bold" charset="0"/>
              </a:rPr>
              <a:t>Our Foundation’s Causes</a:t>
            </a:r>
          </a:p>
        </p:txBody>
      </p:sp>
      <p:pic>
        <p:nvPicPr>
          <p:cNvPr id="7171" name="Picture 3">
            <a:extLst>
              <a:ext uri="{FF2B5EF4-FFF2-40B4-BE49-F238E27FC236}">
                <a16:creationId xmlns:a16="http://schemas.microsoft.com/office/drawing/2014/main" id="{4E4E5C98-4831-40D5-9F0D-C95F7BEF99F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6144" y="1392239"/>
            <a:ext cx="456443" cy="325374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72" name="Picture 4">
            <a:extLst>
              <a:ext uri="{FF2B5EF4-FFF2-40B4-BE49-F238E27FC236}">
                <a16:creationId xmlns:a16="http://schemas.microsoft.com/office/drawing/2014/main" id="{C28C25B2-01B4-45B6-86BE-DEE3B3F2A9A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21633" y="3074525"/>
            <a:ext cx="3718407" cy="24835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 name="Picture 2" descr="A picture containing food, drawing&#10;&#10;Description automatically generated">
            <a:extLst>
              <a:ext uri="{FF2B5EF4-FFF2-40B4-BE49-F238E27FC236}">
                <a16:creationId xmlns:a16="http://schemas.microsoft.com/office/drawing/2014/main" id="{A4050BF6-6CE3-41DE-900E-ACF7F94EBE4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281741" y="592206"/>
            <a:ext cx="3862259" cy="703194"/>
          </a:xfrm>
          <a:prstGeom prst="rect">
            <a:avLst/>
          </a:prstGeom>
        </p:spPr>
      </p:pic>
      <p:pic>
        <p:nvPicPr>
          <p:cNvPr id="4" name="Picture 3">
            <a:extLst>
              <a:ext uri="{FF2B5EF4-FFF2-40B4-BE49-F238E27FC236}">
                <a16:creationId xmlns:a16="http://schemas.microsoft.com/office/drawing/2014/main" id="{B9565580-C699-43D8-8AC4-5A3E556E2740}"/>
              </a:ext>
            </a:extLst>
          </p:cNvPr>
          <p:cNvPicPr>
            <a:picLocks noChangeAspect="1"/>
          </p:cNvPicPr>
          <p:nvPr/>
        </p:nvPicPr>
        <p:blipFill rotWithShape="1">
          <a:blip r:embed="rId6"/>
          <a:srcRect l="76984"/>
          <a:stretch/>
        </p:blipFill>
        <p:spPr>
          <a:xfrm>
            <a:off x="338851" y="5388525"/>
            <a:ext cx="503649" cy="521017"/>
          </a:xfrm>
          <a:prstGeom prst="rect">
            <a:avLst/>
          </a:prstGeom>
        </p:spPr>
      </p:pic>
      <p:sp>
        <p:nvSpPr>
          <p:cNvPr id="5" name="Rectangle 1">
            <a:extLst>
              <a:ext uri="{FF2B5EF4-FFF2-40B4-BE49-F238E27FC236}">
                <a16:creationId xmlns:a16="http://schemas.microsoft.com/office/drawing/2014/main" id="{6F3B11DB-44B2-481D-9439-8749CC19354E}"/>
              </a:ext>
            </a:extLst>
          </p:cNvPr>
          <p:cNvSpPr>
            <a:spLocks noChangeArrowheads="1"/>
          </p:cNvSpPr>
          <p:nvPr/>
        </p:nvSpPr>
        <p:spPr bwMode="auto">
          <a:xfrm>
            <a:off x="4191000" y="5637962"/>
            <a:ext cx="4343400" cy="5476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79629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30000"/>
              </a:lnSpc>
            </a:pPr>
            <a:r>
              <a:rPr lang="en-US" altLang="en-US" b="1" i="1" dirty="0">
                <a:latin typeface="Georgia" panose="02040502050405020303" pitchFamily="18" charset="0"/>
                <a:ea typeface="ＭＳ Ｐゴシック" panose="020B0600070205080204" pitchFamily="34" charset="-128"/>
              </a:rPr>
              <a:t>Plus: Supporting the Environment (starting July 1, 2021)</a:t>
            </a:r>
          </a:p>
        </p:txBody>
      </p:sp>
      <p:pic>
        <p:nvPicPr>
          <p:cNvPr id="6" name="Picture 5">
            <a:extLst>
              <a:ext uri="{FF2B5EF4-FFF2-40B4-BE49-F238E27FC236}">
                <a16:creationId xmlns:a16="http://schemas.microsoft.com/office/drawing/2014/main" id="{551B1F3B-3C03-47DF-9C7E-63D41031F56A}"/>
              </a:ext>
            </a:extLst>
          </p:cNvPr>
          <p:cNvPicPr>
            <a:picLocks noChangeAspect="1"/>
          </p:cNvPicPr>
          <p:nvPr/>
        </p:nvPicPr>
        <p:blipFill rotWithShape="1">
          <a:blip r:embed="rId7">
            <a:clrChange>
              <a:clrFrom>
                <a:srgbClr val="E4E4E4"/>
              </a:clrFrom>
              <a:clrTo>
                <a:srgbClr val="E4E4E4">
                  <a:alpha val="0"/>
                </a:srgbClr>
              </a:clrTo>
            </a:clrChange>
          </a:blip>
          <a:srcRect l="22827" t="22698" r="22030" b="22445"/>
          <a:stretch/>
        </p:blipFill>
        <p:spPr>
          <a:xfrm flipH="1">
            <a:off x="375480" y="4795521"/>
            <a:ext cx="459582" cy="4572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7D27B186-22EF-47BF-8657-1E97C19AE233}"/>
              </a:ext>
            </a:extLst>
          </p:cNvPr>
          <p:cNvSpPr>
            <a:spLocks noChangeArrowheads="1"/>
          </p:cNvSpPr>
          <p:nvPr/>
        </p:nvSpPr>
        <p:spPr bwMode="auto">
          <a:xfrm>
            <a:off x="407988" y="1404938"/>
            <a:ext cx="8326437" cy="441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p>
        </p:txBody>
      </p:sp>
      <p:sp>
        <p:nvSpPr>
          <p:cNvPr id="8194" name="Rectangle 2">
            <a:extLst>
              <a:ext uri="{FF2B5EF4-FFF2-40B4-BE49-F238E27FC236}">
                <a16:creationId xmlns:a16="http://schemas.microsoft.com/office/drawing/2014/main" id="{ED99095A-2EF3-4472-BE99-362AB0825350}"/>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n-US" altLang="en-US" sz="3600" b="1" dirty="0">
                <a:solidFill>
                  <a:schemeClr val="bg1"/>
                </a:solidFill>
                <a:latin typeface="Arial Narrow Bold" charset="0"/>
              </a:rPr>
              <a:t>Our Foundation’s Programs</a:t>
            </a:r>
          </a:p>
        </p:txBody>
      </p:sp>
      <p:sp>
        <p:nvSpPr>
          <p:cNvPr id="8195" name="Rectangle 3">
            <a:extLst>
              <a:ext uri="{FF2B5EF4-FFF2-40B4-BE49-F238E27FC236}">
                <a16:creationId xmlns:a16="http://schemas.microsoft.com/office/drawing/2014/main" id="{3251C3F2-FB55-43D2-8B54-D33E244874F3}"/>
              </a:ext>
            </a:extLst>
          </p:cNvPr>
          <p:cNvSpPr>
            <a:spLocks noChangeArrowheads="1"/>
          </p:cNvSpPr>
          <p:nvPr/>
        </p:nvSpPr>
        <p:spPr bwMode="auto">
          <a:xfrm>
            <a:off x="188913" y="1281113"/>
            <a:ext cx="5880100" cy="448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1130300" indent="-555625">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1pPr>
            <a:lvl2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2pPr>
            <a:lvl3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3pPr>
            <a:lvl4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4pPr>
            <a:lvl5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9pPr>
          </a:lstStyle>
          <a:p>
            <a:pPr marL="457200" indent="-346075" hangingPunct="1">
              <a:lnSpc>
                <a:spcPct val="150000"/>
              </a:lnSpc>
              <a:spcBef>
                <a:spcPts val="638"/>
              </a:spcBef>
              <a:buClr>
                <a:srgbClr val="585858"/>
              </a:buClr>
              <a:buSzPct val="120000"/>
              <a:buFont typeface="Wingdings" panose="05000000000000000000" pitchFamily="2" charset="2"/>
              <a:buChar char="q"/>
              <a:tabLst>
                <a:tab pos="457200" algn="l"/>
                <a:tab pos="1295400" algn="l"/>
                <a:tab pos="2743200" algn="l"/>
                <a:tab pos="3465513" algn="l"/>
                <a:tab pos="4189413" algn="l"/>
                <a:tab pos="4914900" algn="l"/>
                <a:tab pos="5638800" algn="l"/>
                <a:tab pos="6362700" algn="l"/>
              </a:tabLst>
            </a:pPr>
            <a:r>
              <a:rPr lang="en-US" altLang="en-US" sz="2800" dirty="0">
                <a:solidFill>
                  <a:schemeClr val="accent6"/>
                </a:solidFill>
                <a:effectLst>
                  <a:outerShdw blurRad="38100" dist="38100" dir="2700000" algn="tl">
                    <a:srgbClr val="000000">
                      <a:alpha val="43137"/>
                    </a:srgbClr>
                  </a:outerShdw>
                </a:effectLst>
                <a:latin typeface="Georgia" panose="02040502050405020303" pitchFamily="18" charset="0"/>
              </a:rPr>
              <a:t>Project Grants</a:t>
            </a:r>
          </a:p>
          <a:p>
            <a:pPr marL="512763" indent="0" hangingPunct="1">
              <a:lnSpc>
                <a:spcPct val="150000"/>
              </a:lnSpc>
              <a:spcBef>
                <a:spcPts val="638"/>
              </a:spcBef>
              <a:buClr>
                <a:srgbClr val="585858"/>
              </a:buClr>
              <a:buSzPct val="120000"/>
              <a:tabLst>
                <a:tab pos="457200" algn="l"/>
                <a:tab pos="1295400" algn="l"/>
                <a:tab pos="2743200" algn="l"/>
                <a:tab pos="3465513" algn="l"/>
                <a:tab pos="4189413" algn="l"/>
                <a:tab pos="4914900" algn="l"/>
                <a:tab pos="5638800" algn="l"/>
                <a:tab pos="6362700" algn="l"/>
              </a:tabLst>
            </a:pPr>
            <a:r>
              <a:rPr lang="en-US" altLang="en-US" sz="2200" dirty="0">
                <a:latin typeface="Georgia" panose="02040502050405020303" pitchFamily="18" charset="0"/>
              </a:rPr>
              <a:t>Funding for Club Projects:</a:t>
            </a:r>
          </a:p>
          <a:p>
            <a:pPr marL="1262063" indent="-454025" hangingPunct="1">
              <a:lnSpc>
                <a:spcPct val="100000"/>
              </a:lnSpc>
              <a:spcBef>
                <a:spcPts val="638"/>
              </a:spcBef>
              <a:buClr>
                <a:srgbClr val="585858"/>
              </a:buClr>
              <a:buSzPct val="45000"/>
              <a:buFont typeface="Wingdings" panose="05000000000000000000" pitchFamily="2" charset="2"/>
              <a:buChar char="v"/>
            </a:pPr>
            <a:r>
              <a:rPr lang="en-US" altLang="en-US" sz="2200" dirty="0">
                <a:latin typeface="Georgia" panose="02040502050405020303" pitchFamily="18" charset="0"/>
              </a:rPr>
              <a:t>Global Grants</a:t>
            </a:r>
          </a:p>
          <a:p>
            <a:pPr marL="1262063" indent="-454025" hangingPunct="1">
              <a:lnSpc>
                <a:spcPct val="100000"/>
              </a:lnSpc>
              <a:spcBef>
                <a:spcPts val="638"/>
              </a:spcBef>
              <a:buClr>
                <a:srgbClr val="585858"/>
              </a:buClr>
              <a:buSzPct val="45000"/>
              <a:buFont typeface="Wingdings" panose="05000000000000000000" pitchFamily="2" charset="2"/>
              <a:buChar char="v"/>
            </a:pPr>
            <a:r>
              <a:rPr lang="en-US" altLang="en-US" sz="2200" dirty="0">
                <a:latin typeface="Georgia" panose="02040502050405020303" pitchFamily="18" charset="0"/>
              </a:rPr>
              <a:t>District Grants</a:t>
            </a:r>
          </a:p>
          <a:p>
            <a:pPr marL="1262063" indent="-454025" hangingPunct="1">
              <a:lnSpc>
                <a:spcPct val="100000"/>
              </a:lnSpc>
              <a:spcBef>
                <a:spcPts val="638"/>
              </a:spcBef>
              <a:buClr>
                <a:srgbClr val="585858"/>
              </a:buClr>
              <a:buSzPct val="45000"/>
              <a:buFont typeface="Wingdings" panose="05000000000000000000" pitchFamily="2" charset="2"/>
              <a:buChar char="v"/>
            </a:pPr>
            <a:r>
              <a:rPr lang="en-US" altLang="en-US" sz="2200" dirty="0">
                <a:latin typeface="Georgia" panose="02040502050405020303" pitchFamily="18" charset="0"/>
              </a:rPr>
              <a:t>Scholarships</a:t>
            </a:r>
          </a:p>
          <a:p>
            <a:pPr marL="1262063" indent="-454025" hangingPunct="1">
              <a:lnSpc>
                <a:spcPct val="100000"/>
              </a:lnSpc>
              <a:spcBef>
                <a:spcPts val="638"/>
              </a:spcBef>
              <a:buClr>
                <a:srgbClr val="585858"/>
              </a:buClr>
              <a:buSzPct val="45000"/>
              <a:buFont typeface="Wingdings" panose="05000000000000000000" pitchFamily="2" charset="2"/>
              <a:buChar char="v"/>
            </a:pPr>
            <a:r>
              <a:rPr lang="en-US" altLang="en-US" sz="2200" dirty="0">
                <a:latin typeface="Georgia" panose="02040502050405020303" pitchFamily="18" charset="0"/>
              </a:rPr>
              <a:t>Vocational Training Teams</a:t>
            </a:r>
          </a:p>
          <a:p>
            <a:pPr marL="457200" indent="-346075" hangingPunct="1">
              <a:lnSpc>
                <a:spcPct val="150000"/>
              </a:lnSpc>
              <a:spcBef>
                <a:spcPts val="638"/>
              </a:spcBef>
              <a:buClr>
                <a:srgbClr val="585858"/>
              </a:buClr>
              <a:buSzPct val="120000"/>
              <a:buFont typeface="Wingdings" panose="05000000000000000000" pitchFamily="2" charset="2"/>
              <a:buChar char="q"/>
              <a:tabLst>
                <a:tab pos="457200" algn="l"/>
                <a:tab pos="1295400" algn="l"/>
                <a:tab pos="2743200" algn="l"/>
                <a:tab pos="3465513" algn="l"/>
                <a:tab pos="4189413" algn="l"/>
                <a:tab pos="4914900" algn="l"/>
                <a:tab pos="5638800" algn="l"/>
                <a:tab pos="6362700" algn="l"/>
              </a:tabLst>
            </a:pPr>
            <a:r>
              <a:rPr lang="en-US" altLang="en-US" sz="2800" dirty="0">
                <a:solidFill>
                  <a:schemeClr val="accent6"/>
                </a:solidFill>
                <a:effectLst>
                  <a:outerShdw blurRad="38100" dist="38100" dir="2700000" algn="tl">
                    <a:srgbClr val="000000">
                      <a:alpha val="43137"/>
                    </a:srgbClr>
                  </a:outerShdw>
                </a:effectLst>
                <a:latin typeface="Georgia" panose="02040502050405020303" pitchFamily="18" charset="0"/>
              </a:rPr>
              <a:t>Polio Eradication</a:t>
            </a:r>
          </a:p>
          <a:p>
            <a:pPr marL="457200" indent="-346075" hangingPunct="1">
              <a:lnSpc>
                <a:spcPct val="150000"/>
              </a:lnSpc>
              <a:spcBef>
                <a:spcPts val="638"/>
              </a:spcBef>
              <a:buClr>
                <a:srgbClr val="585858"/>
              </a:buClr>
              <a:buSzPct val="120000"/>
              <a:buFont typeface="Wingdings" panose="05000000000000000000" pitchFamily="2" charset="2"/>
              <a:buChar char="q"/>
              <a:tabLst>
                <a:tab pos="457200" algn="l"/>
                <a:tab pos="1295400" algn="l"/>
                <a:tab pos="2743200" algn="l"/>
                <a:tab pos="3465513" algn="l"/>
                <a:tab pos="4189413" algn="l"/>
                <a:tab pos="4914900" algn="l"/>
                <a:tab pos="5638800" algn="l"/>
                <a:tab pos="6362700" algn="l"/>
              </a:tabLst>
            </a:pPr>
            <a:r>
              <a:rPr lang="en-US" altLang="en-US" sz="2800" dirty="0">
                <a:solidFill>
                  <a:schemeClr val="accent6"/>
                </a:solidFill>
                <a:effectLst>
                  <a:outerShdw blurRad="38100" dist="38100" dir="2700000" algn="tl">
                    <a:srgbClr val="000000">
                      <a:alpha val="43137"/>
                    </a:srgbClr>
                  </a:outerShdw>
                </a:effectLst>
                <a:latin typeface="Georgia" panose="02040502050405020303" pitchFamily="18" charset="0"/>
              </a:rPr>
              <a:t>Rotary Peace Centers</a:t>
            </a:r>
          </a:p>
        </p:txBody>
      </p:sp>
      <p:pic>
        <p:nvPicPr>
          <p:cNvPr id="8196" name="Picture 4">
            <a:extLst>
              <a:ext uri="{FF2B5EF4-FFF2-40B4-BE49-F238E27FC236}">
                <a16:creationId xmlns:a16="http://schemas.microsoft.com/office/drawing/2014/main" id="{DE8CF2DB-FF22-4F8A-B660-D0DA361FAAE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21300" y="1838325"/>
            <a:ext cx="3665538" cy="2444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7" name="Picture 5">
            <a:extLst>
              <a:ext uri="{FF2B5EF4-FFF2-40B4-BE49-F238E27FC236}">
                <a16:creationId xmlns:a16="http://schemas.microsoft.com/office/drawing/2014/main" id="{A92C83A3-844C-4958-9DDC-D31E2DB0155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878513" y="4344988"/>
            <a:ext cx="3074987" cy="20494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7D27B186-22EF-47BF-8657-1E97C19AE233}"/>
              </a:ext>
            </a:extLst>
          </p:cNvPr>
          <p:cNvSpPr>
            <a:spLocks noChangeArrowheads="1"/>
          </p:cNvSpPr>
          <p:nvPr/>
        </p:nvSpPr>
        <p:spPr bwMode="auto">
          <a:xfrm>
            <a:off x="407988" y="1404938"/>
            <a:ext cx="8326437" cy="441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8194" name="Rectangle 2">
            <a:extLst>
              <a:ext uri="{FF2B5EF4-FFF2-40B4-BE49-F238E27FC236}">
                <a16:creationId xmlns:a16="http://schemas.microsoft.com/office/drawing/2014/main" id="{ED99095A-2EF3-4472-BE99-362AB0825350}"/>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What District 5495 Rotarians are Doing?</a:t>
            </a:r>
          </a:p>
        </p:txBody>
      </p:sp>
      <p:sp>
        <p:nvSpPr>
          <p:cNvPr id="8195" name="Rectangle 3">
            <a:extLst>
              <a:ext uri="{FF2B5EF4-FFF2-40B4-BE49-F238E27FC236}">
                <a16:creationId xmlns:a16="http://schemas.microsoft.com/office/drawing/2014/main" id="{3251C3F2-FB55-43D2-8B54-D33E244874F3}"/>
              </a:ext>
            </a:extLst>
          </p:cNvPr>
          <p:cNvSpPr>
            <a:spLocks noChangeArrowheads="1"/>
          </p:cNvSpPr>
          <p:nvPr/>
        </p:nvSpPr>
        <p:spPr bwMode="auto">
          <a:xfrm>
            <a:off x="188913" y="1281113"/>
            <a:ext cx="7360948" cy="448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1130300" indent="-555625">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1pPr>
            <a:lvl2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2pPr>
            <a:lvl3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3pPr>
            <a:lvl4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4pPr>
            <a:lvl5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9pPr>
          </a:lstStyle>
          <a:p>
            <a:pPr marL="868363" lvl="2" indent="-342900" hangingPunct="1">
              <a:lnSpc>
                <a:spcPct val="150000"/>
              </a:lnSpc>
              <a:spcBef>
                <a:spcPts val="638"/>
              </a:spcBef>
              <a:buClr>
                <a:srgbClr val="585858"/>
              </a:buClr>
              <a:buSzPct val="120000"/>
              <a:buFont typeface="Courier New" panose="02070309020205020404" pitchFamily="49" charset="0"/>
              <a:buChar char="o"/>
              <a:tabLst>
                <a:tab pos="457200" algn="l"/>
                <a:tab pos="1295400" algn="l"/>
                <a:tab pos="2743200" algn="l"/>
                <a:tab pos="3465513" algn="l"/>
                <a:tab pos="4189413" algn="l"/>
                <a:tab pos="4914900" algn="l"/>
                <a:tab pos="5638800" algn="l"/>
                <a:tab pos="6362700" algn="l"/>
              </a:tabLst>
            </a:pPr>
            <a:r>
              <a:rPr lang="en-US" altLang="en-US" sz="2400" dirty="0">
                <a:latin typeface="Georgia" panose="02040502050405020303" pitchFamily="18" charset="0"/>
              </a:rPr>
              <a:t>About $2.5 million in Active Global Grants.</a:t>
            </a:r>
          </a:p>
          <a:p>
            <a:pPr marL="868363" lvl="2" indent="-342900" hangingPunct="1">
              <a:lnSpc>
                <a:spcPct val="150000"/>
              </a:lnSpc>
              <a:spcBef>
                <a:spcPts val="638"/>
              </a:spcBef>
              <a:buClr>
                <a:srgbClr val="585858"/>
              </a:buClr>
              <a:buSzPct val="120000"/>
              <a:buFont typeface="Courier New" panose="02070309020205020404" pitchFamily="49" charset="0"/>
              <a:buChar char="o"/>
              <a:tabLst>
                <a:tab pos="457200" algn="l"/>
                <a:tab pos="1295400" algn="l"/>
                <a:tab pos="2743200" algn="l"/>
                <a:tab pos="3465513" algn="l"/>
                <a:tab pos="4189413" algn="l"/>
                <a:tab pos="4914900" algn="l"/>
                <a:tab pos="5638800" algn="l"/>
                <a:tab pos="6362700" algn="l"/>
              </a:tabLst>
            </a:pPr>
            <a:r>
              <a:rPr lang="en-US" altLang="en-US" sz="2400" dirty="0">
                <a:latin typeface="Georgia" panose="02040502050405020303" pitchFamily="18" charset="0"/>
              </a:rPr>
              <a:t>$85,000 in District Grants</a:t>
            </a:r>
          </a:p>
          <a:p>
            <a:pPr marL="914400" lvl="2" indent="0" hangingPunct="1">
              <a:lnSpc>
                <a:spcPct val="150000"/>
              </a:lnSpc>
              <a:spcBef>
                <a:spcPts val="638"/>
              </a:spcBef>
              <a:buClr>
                <a:srgbClr val="585858"/>
              </a:buClr>
              <a:buSzPct val="120000"/>
              <a:tabLst>
                <a:tab pos="457200" algn="l"/>
                <a:tab pos="1295400" algn="l"/>
                <a:tab pos="2743200" algn="l"/>
                <a:tab pos="3465513" algn="l"/>
                <a:tab pos="4189413" algn="l"/>
                <a:tab pos="4914900" algn="l"/>
                <a:tab pos="5638800" algn="l"/>
                <a:tab pos="6362700" algn="l"/>
              </a:tabLst>
            </a:pPr>
            <a:r>
              <a:rPr lang="en-US" altLang="en-US" sz="2400" dirty="0">
                <a:latin typeface="Georgia" panose="02040502050405020303" pitchFamily="18" charset="0"/>
              </a:rPr>
              <a:t>Paid in July 2020 Directly to Clubs</a:t>
            </a:r>
          </a:p>
          <a:p>
            <a:pPr marL="868363" lvl="2" indent="-342900" hangingPunct="1">
              <a:lnSpc>
                <a:spcPct val="150000"/>
              </a:lnSpc>
              <a:spcBef>
                <a:spcPts val="638"/>
              </a:spcBef>
              <a:buClr>
                <a:srgbClr val="585858"/>
              </a:buClr>
              <a:buSzPct val="120000"/>
              <a:buFont typeface="Courier New" panose="02070309020205020404" pitchFamily="49" charset="0"/>
              <a:buChar char="o"/>
              <a:tabLst>
                <a:tab pos="457200" algn="l"/>
                <a:tab pos="1295400" algn="l"/>
                <a:tab pos="2743200" algn="l"/>
                <a:tab pos="3465513" algn="l"/>
                <a:tab pos="4189413" algn="l"/>
                <a:tab pos="4914900" algn="l"/>
                <a:tab pos="5638800" algn="l"/>
                <a:tab pos="6362700" algn="l"/>
              </a:tabLst>
            </a:pPr>
            <a:r>
              <a:rPr lang="en-US" altLang="en-US" sz="2400" dirty="0">
                <a:latin typeface="Georgia" panose="02040502050405020303" pitchFamily="18" charset="0"/>
              </a:rPr>
              <a:t>Navajo Water Project: Phase I/II $795,000</a:t>
            </a:r>
          </a:p>
        </p:txBody>
      </p:sp>
      <p:pic>
        <p:nvPicPr>
          <p:cNvPr id="8196" name="Picture 4">
            <a:extLst>
              <a:ext uri="{FF2B5EF4-FFF2-40B4-BE49-F238E27FC236}">
                <a16:creationId xmlns:a16="http://schemas.microsoft.com/office/drawing/2014/main" id="{DE8CF2DB-FF22-4F8A-B660-D0DA361FAAE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45548" y="1830382"/>
            <a:ext cx="2296487" cy="153165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6" name="Picture 2">
            <a:extLst>
              <a:ext uri="{FF2B5EF4-FFF2-40B4-BE49-F238E27FC236}">
                <a16:creationId xmlns:a16="http://schemas.microsoft.com/office/drawing/2014/main" id="{36245709-CFD8-426B-9767-2B17B9E843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0589" y="3741063"/>
            <a:ext cx="3211657" cy="2145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5549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7D27B186-22EF-47BF-8657-1E97C19AE233}"/>
              </a:ext>
            </a:extLst>
          </p:cNvPr>
          <p:cNvSpPr>
            <a:spLocks noChangeArrowheads="1"/>
          </p:cNvSpPr>
          <p:nvPr/>
        </p:nvSpPr>
        <p:spPr bwMode="auto">
          <a:xfrm>
            <a:off x="407988" y="1404938"/>
            <a:ext cx="8326437" cy="4411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8194" name="Rectangle 2">
            <a:extLst>
              <a:ext uri="{FF2B5EF4-FFF2-40B4-BE49-F238E27FC236}">
                <a16:creationId xmlns:a16="http://schemas.microsoft.com/office/drawing/2014/main" id="{ED99095A-2EF3-4472-BE99-362AB0825350}"/>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How Can I Get Involved with Global Grants?</a:t>
            </a:r>
          </a:p>
        </p:txBody>
      </p:sp>
      <p:sp>
        <p:nvSpPr>
          <p:cNvPr id="8195" name="Rectangle 3">
            <a:extLst>
              <a:ext uri="{FF2B5EF4-FFF2-40B4-BE49-F238E27FC236}">
                <a16:creationId xmlns:a16="http://schemas.microsoft.com/office/drawing/2014/main" id="{3251C3F2-FB55-43D2-8B54-D33E244874F3}"/>
              </a:ext>
            </a:extLst>
          </p:cNvPr>
          <p:cNvSpPr>
            <a:spLocks noChangeArrowheads="1"/>
          </p:cNvSpPr>
          <p:nvPr/>
        </p:nvSpPr>
        <p:spPr bwMode="auto">
          <a:xfrm>
            <a:off x="76200" y="1404938"/>
            <a:ext cx="7126287" cy="4481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1130300" indent="-555625">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1pPr>
            <a:lvl2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2pPr>
            <a:lvl3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3pPr>
            <a:lvl4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4pPr>
            <a:lvl5pPr>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1295400" algn="l"/>
                <a:tab pos="2019300" algn="l"/>
                <a:tab pos="2743200" algn="l"/>
                <a:tab pos="3465513" algn="l"/>
                <a:tab pos="4189413" algn="l"/>
                <a:tab pos="4914900" algn="l"/>
                <a:tab pos="5638800" algn="l"/>
                <a:tab pos="6362700" algn="l"/>
              </a:tabLst>
              <a:defRPr>
                <a:solidFill>
                  <a:srgbClr val="000000"/>
                </a:solidFill>
                <a:latin typeface="Arial" panose="020B0604020202020204" pitchFamily="34" charset="0"/>
                <a:ea typeface="Microsoft YaHei" panose="020B0503020204020204" pitchFamily="34" charset="-122"/>
              </a:defRPr>
            </a:lvl9pPr>
          </a:lstStyle>
          <a:p>
            <a:pPr marL="868363" lvl="2" indent="-342900" hangingPunct="1">
              <a:lnSpc>
                <a:spcPct val="100000"/>
              </a:lnSpc>
              <a:spcBef>
                <a:spcPts val="0"/>
              </a:spcBef>
              <a:buClr>
                <a:srgbClr val="585858"/>
              </a:buClr>
              <a:buSzPct val="120000"/>
              <a:buFont typeface="+mj-lt"/>
              <a:buAutoNum type="arabicPeriod"/>
              <a:tabLst>
                <a:tab pos="457200" algn="l"/>
                <a:tab pos="1295400" algn="l"/>
                <a:tab pos="2743200" algn="l"/>
                <a:tab pos="3465513" algn="l"/>
                <a:tab pos="4189413" algn="l"/>
                <a:tab pos="4914900" algn="l"/>
                <a:tab pos="5638800" algn="l"/>
                <a:tab pos="6362700" algn="l"/>
              </a:tabLst>
            </a:pPr>
            <a:r>
              <a:rPr lang="en-US" altLang="en-US" dirty="0">
                <a:latin typeface="+mn-lt"/>
              </a:rPr>
              <a:t>Educate yourself on Global Grants:</a:t>
            </a:r>
          </a:p>
          <a:p>
            <a:pPr marL="1325563" lvl="3" indent="-342900" hangingPunct="1">
              <a:lnSpc>
                <a:spcPct val="100000"/>
              </a:lnSpc>
              <a:spcBef>
                <a:spcPts val="0"/>
              </a:spcBef>
              <a:buClr>
                <a:srgbClr val="585858"/>
              </a:buClr>
              <a:buSzPct val="120000"/>
              <a:buFont typeface="Arial" panose="020B0604020202020204" pitchFamily="34" charset="0"/>
              <a:buChar char="•"/>
              <a:tabLst>
                <a:tab pos="457200" algn="l"/>
                <a:tab pos="1295400" algn="l"/>
                <a:tab pos="2743200" algn="l"/>
                <a:tab pos="3465513" algn="l"/>
                <a:tab pos="4189413" algn="l"/>
                <a:tab pos="4914900" algn="l"/>
                <a:tab pos="5638800" algn="l"/>
                <a:tab pos="6362700" algn="l"/>
              </a:tabLst>
            </a:pPr>
            <a:r>
              <a:rPr lang="en-US" altLang="en-US" dirty="0">
                <a:latin typeface="+mn-lt"/>
              </a:rPr>
              <a:t>TRF Engagement Day (Nov 2021)</a:t>
            </a:r>
          </a:p>
          <a:p>
            <a:pPr marL="1325563" lvl="3" indent="-342900" hangingPunct="1">
              <a:lnSpc>
                <a:spcPct val="100000"/>
              </a:lnSpc>
              <a:spcBef>
                <a:spcPts val="0"/>
              </a:spcBef>
              <a:buClr>
                <a:srgbClr val="585858"/>
              </a:buClr>
              <a:buSzPct val="120000"/>
              <a:buFont typeface="Arial" panose="020B0604020202020204" pitchFamily="34" charset="0"/>
              <a:buChar char="•"/>
              <a:tabLst>
                <a:tab pos="457200" algn="l"/>
                <a:tab pos="1295400" algn="l"/>
                <a:tab pos="2743200" algn="l"/>
                <a:tab pos="3465513" algn="l"/>
                <a:tab pos="4189413" algn="l"/>
                <a:tab pos="4914900" algn="l"/>
                <a:tab pos="5638800" algn="l"/>
                <a:tab pos="6362700" algn="l"/>
              </a:tabLst>
            </a:pPr>
            <a:r>
              <a:rPr lang="en-US" altLang="en-US" dirty="0">
                <a:latin typeface="+mn-lt"/>
              </a:rPr>
              <a:t>Grant Management Seminar (Spring 2022)</a:t>
            </a:r>
          </a:p>
          <a:p>
            <a:pPr marL="1325563" lvl="3" indent="-342900" hangingPunct="1">
              <a:lnSpc>
                <a:spcPct val="100000"/>
              </a:lnSpc>
              <a:spcBef>
                <a:spcPts val="0"/>
              </a:spcBef>
              <a:buClr>
                <a:srgbClr val="585858"/>
              </a:buClr>
              <a:buSzPct val="120000"/>
              <a:buFont typeface="Arial" panose="020B0604020202020204" pitchFamily="34" charset="0"/>
              <a:buChar char="•"/>
              <a:tabLst>
                <a:tab pos="457200" algn="l"/>
                <a:tab pos="1295400" algn="l"/>
                <a:tab pos="2743200" algn="l"/>
                <a:tab pos="3465513" algn="l"/>
                <a:tab pos="4189413" algn="l"/>
                <a:tab pos="4914900" algn="l"/>
                <a:tab pos="5638800" algn="l"/>
                <a:tab pos="6362700" algn="l"/>
              </a:tabLst>
            </a:pPr>
            <a:r>
              <a:rPr lang="en-US" altLang="en-US" dirty="0">
                <a:latin typeface="+mn-lt"/>
              </a:rPr>
              <a:t>Read TRF Guide to Global Grants</a:t>
            </a:r>
          </a:p>
          <a:p>
            <a:pPr marL="1325563" lvl="3" indent="-342900" hangingPunct="1">
              <a:lnSpc>
                <a:spcPct val="100000"/>
              </a:lnSpc>
              <a:spcBef>
                <a:spcPts val="0"/>
              </a:spcBef>
              <a:buClr>
                <a:srgbClr val="585858"/>
              </a:buClr>
              <a:buSzPct val="120000"/>
              <a:buFont typeface="Arial" panose="020B0604020202020204" pitchFamily="34" charset="0"/>
              <a:buChar char="•"/>
              <a:tabLst>
                <a:tab pos="457200" algn="l"/>
                <a:tab pos="1295400" algn="l"/>
                <a:tab pos="2743200" algn="l"/>
                <a:tab pos="3465513" algn="l"/>
                <a:tab pos="4189413" algn="l"/>
                <a:tab pos="4914900" algn="l"/>
                <a:tab pos="5638800" algn="l"/>
                <a:tab pos="6362700" algn="l"/>
              </a:tabLst>
            </a:pPr>
            <a:r>
              <a:rPr lang="en-US" altLang="en-US" dirty="0">
                <a:latin typeface="+mn-lt"/>
              </a:rPr>
              <a:t>Connect with District Resources and other clubs who</a:t>
            </a:r>
          </a:p>
          <a:p>
            <a:pPr marL="1311275" lvl="3" indent="0" hangingPunct="1">
              <a:lnSpc>
                <a:spcPct val="100000"/>
              </a:lnSpc>
              <a:spcBef>
                <a:spcPts val="0"/>
              </a:spcBef>
              <a:buClr>
                <a:srgbClr val="585858"/>
              </a:buClr>
              <a:buSzPct val="120000"/>
              <a:tabLst>
                <a:tab pos="1311275" algn="l"/>
                <a:tab pos="2743200" algn="l"/>
                <a:tab pos="3465513" algn="l"/>
                <a:tab pos="4189413" algn="l"/>
                <a:tab pos="4914900" algn="l"/>
                <a:tab pos="5638800" algn="l"/>
                <a:tab pos="6362700" algn="l"/>
              </a:tabLst>
            </a:pPr>
            <a:r>
              <a:rPr lang="en-US" altLang="en-US" dirty="0">
                <a:latin typeface="+mn-lt"/>
              </a:rPr>
              <a:t>have completed successful grants.</a:t>
            </a:r>
          </a:p>
          <a:p>
            <a:pPr marL="1325563" lvl="3" indent="-342900" hangingPunct="1">
              <a:lnSpc>
                <a:spcPct val="100000"/>
              </a:lnSpc>
              <a:spcBef>
                <a:spcPts val="0"/>
              </a:spcBef>
              <a:buClr>
                <a:srgbClr val="585858"/>
              </a:buClr>
              <a:buSzPct val="120000"/>
              <a:buFont typeface="Arial" panose="020B0604020202020204" pitchFamily="34" charset="0"/>
              <a:buChar char="•"/>
              <a:tabLst>
                <a:tab pos="457200" algn="l"/>
                <a:tab pos="1295400" algn="l"/>
                <a:tab pos="2743200" algn="l"/>
                <a:tab pos="3465513" algn="l"/>
                <a:tab pos="4189413" algn="l"/>
                <a:tab pos="4914900" algn="l"/>
                <a:tab pos="5638800" algn="l"/>
                <a:tab pos="6362700" algn="l"/>
              </a:tabLst>
            </a:pPr>
            <a:endParaRPr lang="en-US" altLang="en-US" dirty="0">
              <a:latin typeface="+mn-lt"/>
            </a:endParaRPr>
          </a:p>
          <a:p>
            <a:pPr marL="868363" lvl="2" indent="-342900" hangingPunct="1">
              <a:lnSpc>
                <a:spcPct val="100000"/>
              </a:lnSpc>
              <a:spcBef>
                <a:spcPts val="0"/>
              </a:spcBef>
              <a:buClr>
                <a:srgbClr val="585858"/>
              </a:buClr>
              <a:buSzPct val="120000"/>
              <a:buFont typeface="+mj-lt"/>
              <a:buAutoNum type="arabicPeriod"/>
              <a:tabLst>
                <a:tab pos="457200" algn="l"/>
                <a:tab pos="1295400" algn="l"/>
                <a:tab pos="2743200" algn="l"/>
                <a:tab pos="3465513" algn="l"/>
                <a:tab pos="4189413" algn="l"/>
                <a:tab pos="4914900" algn="l"/>
                <a:tab pos="5638800" algn="l"/>
                <a:tab pos="6362700" algn="l"/>
              </a:tabLst>
            </a:pPr>
            <a:r>
              <a:rPr lang="en-US" altLang="en-US" dirty="0">
                <a:latin typeface="+mn-lt"/>
              </a:rPr>
              <a:t>Identify a Project and International Partner.</a:t>
            </a:r>
          </a:p>
          <a:p>
            <a:pPr marL="868363" lvl="2" indent="-342900" hangingPunct="1">
              <a:lnSpc>
                <a:spcPct val="100000"/>
              </a:lnSpc>
              <a:spcBef>
                <a:spcPts val="0"/>
              </a:spcBef>
              <a:buClr>
                <a:srgbClr val="585858"/>
              </a:buClr>
              <a:buSzPct val="120000"/>
              <a:buFont typeface="+mj-lt"/>
              <a:buAutoNum type="arabicPeriod"/>
              <a:tabLst>
                <a:tab pos="457200" algn="l"/>
                <a:tab pos="1295400" algn="l"/>
                <a:tab pos="2743200" algn="l"/>
                <a:tab pos="3465513" algn="l"/>
                <a:tab pos="4189413" algn="l"/>
                <a:tab pos="4914900" algn="l"/>
                <a:tab pos="5638800" algn="l"/>
                <a:tab pos="6362700" algn="l"/>
              </a:tabLst>
            </a:pPr>
            <a:endParaRPr lang="en-US" altLang="en-US" dirty="0">
              <a:latin typeface="+mn-lt"/>
            </a:endParaRPr>
          </a:p>
          <a:p>
            <a:pPr marL="868363" lvl="2" indent="-342900" hangingPunct="1">
              <a:lnSpc>
                <a:spcPct val="100000"/>
              </a:lnSpc>
              <a:spcBef>
                <a:spcPts val="0"/>
              </a:spcBef>
              <a:buClr>
                <a:srgbClr val="585858"/>
              </a:buClr>
              <a:buSzPct val="120000"/>
              <a:buFont typeface="+mj-lt"/>
              <a:buAutoNum type="arabicPeriod"/>
              <a:tabLst>
                <a:tab pos="457200" algn="l"/>
                <a:tab pos="1295400" algn="l"/>
                <a:tab pos="2743200" algn="l"/>
                <a:tab pos="3465513" algn="l"/>
                <a:tab pos="4189413" algn="l"/>
                <a:tab pos="4914900" algn="l"/>
                <a:tab pos="5638800" algn="l"/>
                <a:tab pos="6362700" algn="l"/>
              </a:tabLst>
            </a:pPr>
            <a:r>
              <a:rPr lang="en-US" altLang="en-US" dirty="0">
                <a:latin typeface="+mn-lt"/>
              </a:rPr>
              <a:t>Identify a Project team.</a:t>
            </a:r>
          </a:p>
          <a:p>
            <a:pPr marL="868363" lvl="2" indent="-342900" hangingPunct="1">
              <a:lnSpc>
                <a:spcPct val="100000"/>
              </a:lnSpc>
              <a:spcBef>
                <a:spcPts val="0"/>
              </a:spcBef>
              <a:buClr>
                <a:srgbClr val="585858"/>
              </a:buClr>
              <a:buSzPct val="120000"/>
              <a:buFont typeface="+mj-lt"/>
              <a:buAutoNum type="arabicPeriod"/>
              <a:tabLst>
                <a:tab pos="457200" algn="l"/>
                <a:tab pos="1295400" algn="l"/>
                <a:tab pos="2743200" algn="l"/>
                <a:tab pos="3465513" algn="l"/>
                <a:tab pos="4189413" algn="l"/>
                <a:tab pos="4914900" algn="l"/>
                <a:tab pos="5638800" algn="l"/>
                <a:tab pos="6362700" algn="l"/>
              </a:tabLst>
            </a:pPr>
            <a:endParaRPr lang="en-US" altLang="en-US" dirty="0">
              <a:latin typeface="+mn-lt"/>
            </a:endParaRPr>
          </a:p>
          <a:p>
            <a:pPr marL="868363" lvl="2" indent="-342900" hangingPunct="1">
              <a:lnSpc>
                <a:spcPct val="100000"/>
              </a:lnSpc>
              <a:spcBef>
                <a:spcPts val="0"/>
              </a:spcBef>
              <a:buClr>
                <a:srgbClr val="585858"/>
              </a:buClr>
              <a:buSzPct val="120000"/>
              <a:buFont typeface="+mj-lt"/>
              <a:buAutoNum type="arabicPeriod"/>
              <a:tabLst>
                <a:tab pos="457200" algn="l"/>
                <a:tab pos="1295400" algn="l"/>
                <a:tab pos="2743200" algn="l"/>
                <a:tab pos="3465513" algn="l"/>
                <a:tab pos="4189413" algn="l"/>
                <a:tab pos="4914900" algn="l"/>
                <a:tab pos="5638800" algn="l"/>
                <a:tab pos="6362700" algn="l"/>
              </a:tabLst>
            </a:pPr>
            <a:r>
              <a:rPr lang="en-US" altLang="en-US" dirty="0">
                <a:latin typeface="+mn-lt"/>
              </a:rPr>
              <a:t>Fundraise with other clubs and Districts.</a:t>
            </a:r>
          </a:p>
          <a:p>
            <a:pPr marL="868363" lvl="2" indent="-342900" hangingPunct="1">
              <a:lnSpc>
                <a:spcPct val="100000"/>
              </a:lnSpc>
              <a:spcBef>
                <a:spcPts val="0"/>
              </a:spcBef>
              <a:buClr>
                <a:srgbClr val="585858"/>
              </a:buClr>
              <a:buSzPct val="120000"/>
              <a:buFont typeface="+mj-lt"/>
              <a:buAutoNum type="arabicPeriod"/>
              <a:tabLst>
                <a:tab pos="457200" algn="l"/>
                <a:tab pos="1295400" algn="l"/>
                <a:tab pos="2743200" algn="l"/>
                <a:tab pos="3465513" algn="l"/>
                <a:tab pos="4189413" algn="l"/>
                <a:tab pos="4914900" algn="l"/>
                <a:tab pos="5638800" algn="l"/>
                <a:tab pos="6362700" algn="l"/>
              </a:tabLst>
            </a:pPr>
            <a:endParaRPr lang="en-US" altLang="en-US" dirty="0">
              <a:latin typeface="+mn-lt"/>
            </a:endParaRPr>
          </a:p>
          <a:p>
            <a:pPr marL="868363" lvl="2" indent="-342900" hangingPunct="1">
              <a:lnSpc>
                <a:spcPct val="100000"/>
              </a:lnSpc>
              <a:spcBef>
                <a:spcPts val="0"/>
              </a:spcBef>
              <a:spcAft>
                <a:spcPts val="600"/>
              </a:spcAft>
              <a:buClr>
                <a:srgbClr val="585858"/>
              </a:buClr>
              <a:buSzPct val="120000"/>
              <a:buFont typeface="+mj-lt"/>
              <a:buAutoNum type="arabicPeriod"/>
              <a:tabLst>
                <a:tab pos="457200" algn="l"/>
                <a:tab pos="1295400" algn="l"/>
                <a:tab pos="2743200" algn="l"/>
                <a:tab pos="3465513" algn="l"/>
                <a:tab pos="4189413" algn="l"/>
                <a:tab pos="4914900" algn="l"/>
                <a:tab pos="5638800" algn="l"/>
                <a:tab pos="6362700" algn="l"/>
              </a:tabLst>
            </a:pPr>
            <a:r>
              <a:rPr lang="en-US" altLang="en-US" dirty="0">
                <a:latin typeface="+mn-lt"/>
              </a:rPr>
              <a:t>Apply for a Global Grant (on-line process).  2.8 X Match on Club Contributions.</a:t>
            </a:r>
            <a:endParaRPr lang="en-US" altLang="en-US" dirty="0">
              <a:latin typeface="Georgia" panose="02040502050405020303" pitchFamily="18" charset="0"/>
            </a:endParaRPr>
          </a:p>
          <a:p>
            <a:pPr marL="868363" lvl="2" indent="-342900" hangingPunct="1">
              <a:lnSpc>
                <a:spcPct val="150000"/>
              </a:lnSpc>
              <a:spcBef>
                <a:spcPts val="638"/>
              </a:spcBef>
              <a:buClr>
                <a:srgbClr val="585858"/>
              </a:buClr>
              <a:buSzPct val="120000"/>
              <a:buFont typeface="Courier New" panose="02070309020205020404" pitchFamily="49" charset="0"/>
              <a:buChar char="o"/>
              <a:tabLst>
                <a:tab pos="457200" algn="l"/>
                <a:tab pos="1295400" algn="l"/>
                <a:tab pos="2743200" algn="l"/>
                <a:tab pos="3465513" algn="l"/>
                <a:tab pos="4189413" algn="l"/>
                <a:tab pos="4914900" algn="l"/>
                <a:tab pos="5638800" algn="l"/>
                <a:tab pos="6362700" algn="l"/>
              </a:tabLst>
            </a:pPr>
            <a:endParaRPr kumimoji="0" lang="en-US" altLang="en-US" sz="2400" b="0"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endParaRPr>
          </a:p>
        </p:txBody>
      </p:sp>
      <p:pic>
        <p:nvPicPr>
          <p:cNvPr id="3" name="Picture 2">
            <a:extLst>
              <a:ext uri="{FF2B5EF4-FFF2-40B4-BE49-F238E27FC236}">
                <a16:creationId xmlns:a16="http://schemas.microsoft.com/office/drawing/2014/main" id="{E9F0BB77-7156-482F-BC2C-1E5B2C23A5EC}"/>
              </a:ext>
            </a:extLst>
          </p:cNvPr>
          <p:cNvPicPr>
            <a:picLocks noChangeAspect="1"/>
          </p:cNvPicPr>
          <p:nvPr/>
        </p:nvPicPr>
        <p:blipFill>
          <a:blip r:embed="rId3"/>
          <a:stretch>
            <a:fillRect/>
          </a:stretch>
        </p:blipFill>
        <p:spPr>
          <a:xfrm>
            <a:off x="6521947" y="1404938"/>
            <a:ext cx="1361079" cy="1668582"/>
          </a:xfrm>
          <a:prstGeom prst="rect">
            <a:avLst/>
          </a:prstGeom>
        </p:spPr>
      </p:pic>
      <p:pic>
        <p:nvPicPr>
          <p:cNvPr id="5" name="Graphic 4" descr="Group">
            <a:extLst>
              <a:ext uri="{FF2B5EF4-FFF2-40B4-BE49-F238E27FC236}">
                <a16:creationId xmlns:a16="http://schemas.microsoft.com/office/drawing/2014/main" id="{AEE6EFF3-6DFC-43E8-9ED9-1382D2B3261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83299" y="3565525"/>
            <a:ext cx="914400" cy="914400"/>
          </a:xfrm>
          <a:prstGeom prst="rect">
            <a:avLst/>
          </a:prstGeom>
        </p:spPr>
      </p:pic>
      <p:pic>
        <p:nvPicPr>
          <p:cNvPr id="7" name="Graphic 6" descr="Dollar">
            <a:extLst>
              <a:ext uri="{FF2B5EF4-FFF2-40B4-BE49-F238E27FC236}">
                <a16:creationId xmlns:a16="http://schemas.microsoft.com/office/drawing/2014/main" id="{FDA3CD19-3005-4B04-88FA-665F93F95AE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52109" y="4248727"/>
            <a:ext cx="554182" cy="554182"/>
          </a:xfrm>
          <a:prstGeom prst="rect">
            <a:avLst/>
          </a:prstGeom>
        </p:spPr>
      </p:pic>
      <p:pic>
        <p:nvPicPr>
          <p:cNvPr id="9" name="Graphic 8" descr="Owl">
            <a:extLst>
              <a:ext uri="{FF2B5EF4-FFF2-40B4-BE49-F238E27FC236}">
                <a16:creationId xmlns:a16="http://schemas.microsoft.com/office/drawing/2014/main" id="{C937E39F-2038-4CAD-8529-E9E71686892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06291" y="1434956"/>
            <a:ext cx="914400" cy="914400"/>
          </a:xfrm>
          <a:prstGeom prst="rect">
            <a:avLst/>
          </a:prstGeom>
        </p:spPr>
      </p:pic>
      <p:pic>
        <p:nvPicPr>
          <p:cNvPr id="11" name="Graphic 10" descr="Earth Globe - Asia">
            <a:extLst>
              <a:ext uri="{FF2B5EF4-FFF2-40B4-BE49-F238E27FC236}">
                <a16:creationId xmlns:a16="http://schemas.microsoft.com/office/drawing/2014/main" id="{6E2DA905-A40E-40E0-93AA-BEFA55BE15E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128491" y="3154218"/>
            <a:ext cx="635000" cy="635000"/>
          </a:xfrm>
          <a:prstGeom prst="rect">
            <a:avLst/>
          </a:prstGeom>
        </p:spPr>
      </p:pic>
      <p:pic>
        <p:nvPicPr>
          <p:cNvPr id="13" name="Graphic 12" descr="Cloud Computing">
            <a:extLst>
              <a:ext uri="{FF2B5EF4-FFF2-40B4-BE49-F238E27FC236}">
                <a16:creationId xmlns:a16="http://schemas.microsoft.com/office/drawing/2014/main" id="{98386C18-89DE-43C4-AFFA-5714D9FFB5E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960369" y="4479925"/>
            <a:ext cx="914400" cy="914400"/>
          </a:xfrm>
          <a:prstGeom prst="rect">
            <a:avLst/>
          </a:prstGeom>
        </p:spPr>
      </p:pic>
    </p:spTree>
    <p:extLst>
      <p:ext uri="{BB962C8B-B14F-4D97-AF65-F5344CB8AC3E}">
        <p14:creationId xmlns:p14="http://schemas.microsoft.com/office/powerpoint/2010/main" val="484688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5C3E59A6-BA84-4160-85A6-5F06E603E7EC}"/>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80000"/>
              </a:lnSpc>
            </a:pPr>
            <a:r>
              <a:rPr lang="en-US" altLang="en-US" sz="3600" b="1" dirty="0">
                <a:solidFill>
                  <a:schemeClr val="bg1"/>
                </a:solidFill>
                <a:latin typeface="Arial Narrow Bold" charset="0"/>
              </a:rPr>
              <a:t>It’s OUR Foundation</a:t>
            </a:r>
          </a:p>
        </p:txBody>
      </p:sp>
      <p:graphicFrame>
        <p:nvGraphicFramePr>
          <p:cNvPr id="2" name="Diagram 1">
            <a:extLst>
              <a:ext uri="{FF2B5EF4-FFF2-40B4-BE49-F238E27FC236}">
                <a16:creationId xmlns:a16="http://schemas.microsoft.com/office/drawing/2014/main" id="{AECBC7F1-DA4F-4AF7-971A-E7890CB03953}"/>
              </a:ext>
            </a:extLst>
          </p:cNvPr>
          <p:cNvGraphicFramePr/>
          <p:nvPr/>
        </p:nvGraphicFramePr>
        <p:xfrm>
          <a:off x="1295400" y="1600200"/>
          <a:ext cx="6629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822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a:extLst>
              <a:ext uri="{FF2B5EF4-FFF2-40B4-BE49-F238E27FC236}">
                <a16:creationId xmlns:a16="http://schemas.microsoft.com/office/drawing/2014/main" id="{32841A28-A91F-46F6-B8E5-8A48250E00C3}"/>
              </a:ext>
            </a:extLst>
          </p:cNvPr>
          <p:cNvSpPr>
            <a:spLocks noChangeArrowheads="1"/>
          </p:cNvSpPr>
          <p:nvPr/>
        </p:nvSpPr>
        <p:spPr bwMode="auto">
          <a:xfrm>
            <a:off x="220663" y="1519238"/>
            <a:ext cx="8732837" cy="4310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mn-cs"/>
            </a:endParaRPr>
          </a:p>
        </p:txBody>
      </p:sp>
      <p:sp>
        <p:nvSpPr>
          <p:cNvPr id="19458" name="Rectangle 2">
            <a:extLst>
              <a:ext uri="{FF2B5EF4-FFF2-40B4-BE49-F238E27FC236}">
                <a16:creationId xmlns:a16="http://schemas.microsoft.com/office/drawing/2014/main" id="{2822ADD5-7E72-40C9-9031-D1125901BD5E}"/>
              </a:ext>
            </a:extLst>
          </p:cNvPr>
          <p:cNvSpPr>
            <a:spLocks noChangeArrowheads="1"/>
          </p:cNvSpPr>
          <p:nvPr/>
        </p:nvSpPr>
        <p:spPr bwMode="auto">
          <a:xfrm>
            <a:off x="188913" y="225425"/>
            <a:ext cx="8763000" cy="874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57200" rtl="0" eaLnBrk="1" fontAlgn="base" latinLnBrk="0" hangingPunct="1">
              <a:lnSpc>
                <a:spcPct val="80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3617913" algn="l"/>
                <a:tab pos="4343400" algn="l"/>
                <a:tab pos="5067300" algn="l"/>
                <a:tab pos="5791200" algn="l"/>
                <a:tab pos="6515100" algn="l"/>
                <a:tab pos="7237413" algn="l"/>
                <a:tab pos="7961313" algn="l"/>
                <a:tab pos="8686800" algn="l"/>
              </a:tabLst>
              <a:defRPr/>
            </a:pPr>
            <a:r>
              <a:rPr kumimoji="0" lang="en-US" altLang="en-US" sz="3600" b="1" i="0" u="none" strike="noStrike" kern="1200" cap="none" spc="0" normalizeH="0" baseline="0" noProof="0" dirty="0">
                <a:ln>
                  <a:noFill/>
                </a:ln>
                <a:solidFill>
                  <a:srgbClr val="FFFFFF"/>
                </a:solidFill>
                <a:effectLst/>
                <a:uLnTx/>
                <a:uFillTx/>
                <a:latin typeface="Arial Narrow Bold" charset="0"/>
                <a:ea typeface="Microsoft YaHei" panose="020B0503020204020204" pitchFamily="34" charset="-122"/>
                <a:cs typeface="+mn-cs"/>
              </a:rPr>
              <a:t>SUPPORTING THE ROTARY FOUNDATION</a:t>
            </a:r>
          </a:p>
        </p:txBody>
      </p:sp>
      <p:pic>
        <p:nvPicPr>
          <p:cNvPr id="19459" name="Picture 3">
            <a:extLst>
              <a:ext uri="{FF2B5EF4-FFF2-40B4-BE49-F238E27FC236}">
                <a16:creationId xmlns:a16="http://schemas.microsoft.com/office/drawing/2014/main" id="{A382888F-19AB-417D-BEB6-5BCCA4B02BE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438525" y="1955800"/>
            <a:ext cx="2566988" cy="2189163"/>
          </a:xfrm>
          <a:prstGeom prst="rect">
            <a:avLst/>
          </a:prstGeom>
          <a:noFill/>
          <a:ln w="3240" cap="flat">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0" name="Picture 4">
            <a:extLst>
              <a:ext uri="{FF2B5EF4-FFF2-40B4-BE49-F238E27FC236}">
                <a16:creationId xmlns:a16="http://schemas.microsoft.com/office/drawing/2014/main" id="{339163B2-EF63-4822-A77F-8AE4A520BA7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7188" y="1955800"/>
            <a:ext cx="2693987" cy="2225675"/>
          </a:xfrm>
          <a:prstGeom prst="rect">
            <a:avLst/>
          </a:prstGeom>
          <a:noFill/>
          <a:ln w="3240" cap="flat">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1" name="Picture 5">
            <a:extLst>
              <a:ext uri="{FF2B5EF4-FFF2-40B4-BE49-F238E27FC236}">
                <a16:creationId xmlns:a16="http://schemas.microsoft.com/office/drawing/2014/main" id="{3D03DB71-F4FB-48A6-B690-E7DD00F8B74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273800" y="1944688"/>
            <a:ext cx="2609850" cy="2236787"/>
          </a:xfrm>
          <a:prstGeom prst="rect">
            <a:avLst/>
          </a:prstGeom>
          <a:noFill/>
          <a:ln w="3240" cap="flat">
            <a:solidFill>
              <a:srgbClr val="00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2" name="Rectangle 6">
            <a:extLst>
              <a:ext uri="{FF2B5EF4-FFF2-40B4-BE49-F238E27FC236}">
                <a16:creationId xmlns:a16="http://schemas.microsoft.com/office/drawing/2014/main" id="{DE014C8B-5679-42E5-BC91-E9E5FD4825E2}"/>
              </a:ext>
            </a:extLst>
          </p:cNvPr>
          <p:cNvSpPr>
            <a:spLocks noChangeArrowheads="1"/>
          </p:cNvSpPr>
          <p:nvPr/>
        </p:nvSpPr>
        <p:spPr bwMode="auto">
          <a:xfrm>
            <a:off x="6216650" y="4376738"/>
            <a:ext cx="26670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57200" rtl="0" eaLnBrk="1" fontAlgn="base" latinLnBrk="0" hangingPunct="1">
              <a:lnSpc>
                <a:spcPct val="100000"/>
              </a:lnSpc>
              <a:spcBef>
                <a:spcPts val="638"/>
              </a:spcBef>
              <a:spcAft>
                <a:spcPct val="0"/>
              </a:spcAft>
              <a:buClr>
                <a:srgbClr val="000000"/>
              </a:buClr>
              <a:buSzPct val="100000"/>
              <a:buFont typeface="Times New Roman" panose="02020603050405020304" pitchFamily="18" charset="0"/>
              <a:buNone/>
              <a:tabLst>
                <a:tab pos="723900" algn="l"/>
                <a:tab pos="1447800" algn="l"/>
                <a:tab pos="2171700" algn="l"/>
              </a:tabLst>
              <a:defRPr/>
            </a:pPr>
            <a:r>
              <a:rPr kumimoji="0" lang="en-US" altLang="en-US" sz="2000" b="1"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rPr>
              <a:t>Endowment Fund</a:t>
            </a:r>
          </a:p>
          <a:p>
            <a:pPr marL="0" marR="0" lvl="0" indent="0" algn="ctr" defTabSz="457200" rtl="0" eaLnBrk="1" fontAlgn="base" latinLnBrk="0" hangingPunct="1">
              <a:lnSpc>
                <a:spcPct val="100000"/>
              </a:lnSpc>
              <a:spcBef>
                <a:spcPts val="638"/>
              </a:spcBef>
              <a:spcAft>
                <a:spcPct val="0"/>
              </a:spcAft>
              <a:buClr>
                <a:srgbClr val="000000"/>
              </a:buClr>
              <a:buSzPct val="100000"/>
              <a:buFont typeface="Times New Roman" panose="02020603050405020304" pitchFamily="18" charset="0"/>
              <a:buNone/>
              <a:tabLst>
                <a:tab pos="723900" algn="l"/>
                <a:tab pos="1447800" algn="l"/>
                <a:tab pos="2171700" algn="l"/>
              </a:tabLst>
              <a:defRPr/>
            </a:pPr>
            <a:r>
              <a:rPr kumimoji="0" lang="en-US" altLang="en-US" sz="2000" b="0"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rPr>
              <a:t>To Secure Tomorrow</a:t>
            </a:r>
          </a:p>
        </p:txBody>
      </p:sp>
      <p:sp>
        <p:nvSpPr>
          <p:cNvPr id="19463" name="Rectangle 7">
            <a:extLst>
              <a:ext uri="{FF2B5EF4-FFF2-40B4-BE49-F238E27FC236}">
                <a16:creationId xmlns:a16="http://schemas.microsoft.com/office/drawing/2014/main" id="{0290BB33-BC46-4F93-A116-30684048B1B8}"/>
              </a:ext>
            </a:extLst>
          </p:cNvPr>
          <p:cNvSpPr>
            <a:spLocks noChangeArrowheads="1"/>
          </p:cNvSpPr>
          <p:nvPr/>
        </p:nvSpPr>
        <p:spPr bwMode="auto">
          <a:xfrm>
            <a:off x="3048000" y="4376738"/>
            <a:ext cx="30480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4013" algn="l"/>
                <a:tab pos="28956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57200" rtl="0" eaLnBrk="1" fontAlgn="base" latinLnBrk="0" hangingPunct="1">
              <a:lnSpc>
                <a:spcPct val="100000"/>
              </a:lnSpc>
              <a:spcBef>
                <a:spcPts val="638"/>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r>
              <a:rPr kumimoji="0" lang="en-US" altLang="en-US" sz="2000" b="1"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rPr>
              <a:t>Annual Fund</a:t>
            </a:r>
          </a:p>
          <a:p>
            <a:pPr marL="0" marR="0" lvl="0" indent="0" algn="ctr" defTabSz="457200" rtl="0" eaLnBrk="1" fontAlgn="base" latinLnBrk="0" hangingPunct="1">
              <a:lnSpc>
                <a:spcPct val="100000"/>
              </a:lnSpc>
              <a:spcBef>
                <a:spcPts val="638"/>
              </a:spcBef>
              <a:spcAft>
                <a:spcPct val="0"/>
              </a:spcAft>
              <a:buClr>
                <a:srgbClr val="000000"/>
              </a:buClr>
              <a:buSzPct val="100000"/>
              <a:buFont typeface="Times New Roman" panose="02020603050405020304" pitchFamily="18" charset="0"/>
              <a:buNone/>
              <a:tabLst>
                <a:tab pos="723900" algn="l"/>
                <a:tab pos="1447800" algn="l"/>
                <a:tab pos="2171700" algn="l"/>
                <a:tab pos="2894013" algn="l"/>
                <a:tab pos="2895600" algn="l"/>
              </a:tabLst>
              <a:defRPr/>
            </a:pPr>
            <a:r>
              <a:rPr kumimoji="0" lang="en-US" altLang="en-US" sz="2000" b="0"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rPr>
              <a:t>For Support Today</a:t>
            </a:r>
          </a:p>
        </p:txBody>
      </p:sp>
      <p:sp>
        <p:nvSpPr>
          <p:cNvPr id="19464" name="Rectangle 8">
            <a:extLst>
              <a:ext uri="{FF2B5EF4-FFF2-40B4-BE49-F238E27FC236}">
                <a16:creationId xmlns:a16="http://schemas.microsoft.com/office/drawing/2014/main" id="{6FB0E28E-8CA9-4447-9B52-84F90BA3C614}"/>
              </a:ext>
            </a:extLst>
          </p:cNvPr>
          <p:cNvSpPr>
            <a:spLocks noChangeArrowheads="1"/>
          </p:cNvSpPr>
          <p:nvPr/>
        </p:nvSpPr>
        <p:spPr bwMode="auto">
          <a:xfrm>
            <a:off x="369888" y="4398963"/>
            <a:ext cx="2667000" cy="746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5pPr>
            <a:lvl6pPr marL="25146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6pPr>
            <a:lvl7pPr marL="29718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7pPr>
            <a:lvl8pPr marL="34290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8pPr>
            <a:lvl9pPr marL="3886200" indent="-228600" defTabSz="45720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57200" rtl="0" eaLnBrk="1" fontAlgn="base" latinLnBrk="0" hangingPunct="1">
              <a:lnSpc>
                <a:spcPct val="100000"/>
              </a:lnSpc>
              <a:spcBef>
                <a:spcPts val="900"/>
              </a:spcBef>
              <a:spcAft>
                <a:spcPct val="0"/>
              </a:spcAft>
              <a:buClr>
                <a:srgbClr val="000000"/>
              </a:buClr>
              <a:buSzPct val="100000"/>
              <a:buFont typeface="Times New Roman" panose="02020603050405020304" pitchFamily="18" charset="0"/>
              <a:buNone/>
              <a:tabLst>
                <a:tab pos="723900" algn="l"/>
                <a:tab pos="1447800" algn="l"/>
                <a:tab pos="2171700" algn="l"/>
              </a:tabLst>
              <a:defRPr/>
            </a:pPr>
            <a:r>
              <a:rPr kumimoji="0" lang="en-US" altLang="en-US" sz="2000" b="1"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rPr>
              <a:t>PolioPlus Fund</a:t>
            </a:r>
          </a:p>
          <a:p>
            <a:pPr marL="0" marR="0" lvl="0" indent="0" algn="ctr" defTabSz="457200" rtl="0" eaLnBrk="1" fontAlgn="base" latinLnBrk="0" hangingPunct="1">
              <a:lnSpc>
                <a:spcPct val="100000"/>
              </a:lnSpc>
              <a:spcBef>
                <a:spcPts val="363"/>
              </a:spcBef>
              <a:spcAft>
                <a:spcPct val="0"/>
              </a:spcAft>
              <a:buClr>
                <a:srgbClr val="000000"/>
              </a:buClr>
              <a:buSzPct val="100000"/>
              <a:buFont typeface="Times New Roman" panose="02020603050405020304" pitchFamily="18" charset="0"/>
              <a:buNone/>
              <a:tabLst>
                <a:tab pos="723900" algn="l"/>
                <a:tab pos="1447800" algn="l"/>
                <a:tab pos="2171700" algn="l"/>
              </a:tabLst>
              <a:defRPr/>
            </a:pPr>
            <a:r>
              <a:rPr kumimoji="0" lang="en-US" altLang="en-US" sz="2000" b="0" i="0" u="none" strike="noStrike" kern="1200" cap="none" spc="0" normalizeH="0" baseline="0" noProof="0" dirty="0">
                <a:ln>
                  <a:noFill/>
                </a:ln>
                <a:solidFill>
                  <a:srgbClr val="000000"/>
                </a:solidFill>
                <a:effectLst/>
                <a:uLnTx/>
                <a:uFillTx/>
                <a:latin typeface="Georgia" panose="02040502050405020303" pitchFamily="18" charset="0"/>
                <a:ea typeface="Microsoft YaHei" panose="020B0503020204020204" pitchFamily="34" charset="-122"/>
                <a:cs typeface="+mn-cs"/>
              </a:rPr>
              <a:t>End Polio Now</a:t>
            </a:r>
          </a:p>
        </p:txBody>
      </p:sp>
    </p:spTree>
    <p:extLst>
      <p:ext uri="{BB962C8B-B14F-4D97-AF65-F5344CB8AC3E}">
        <p14:creationId xmlns:p14="http://schemas.microsoft.com/office/powerpoint/2010/main" val="214152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defRPr kumimoji="0" lang="en-GB" altLang="en-US" sz="1800" b="0" i="0" u="none" strike="noStrike" cap="none" normalizeH="0" baseline="0" smtClean="0">
            <a:ln>
              <a:noFill/>
            </a:ln>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2495</Words>
  <Application>Microsoft Office PowerPoint</Application>
  <PresentationFormat>On-screen Show (4:3)</PresentationFormat>
  <Paragraphs>324</Paragraphs>
  <Slides>36</Slides>
  <Notes>25</Notes>
  <HiddenSlides>9</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36</vt:i4>
      </vt:variant>
    </vt:vector>
  </HeadingPairs>
  <TitlesOfParts>
    <vt:vector size="50" baseType="lpstr">
      <vt:lpstr>Arial</vt:lpstr>
      <vt:lpstr>Arial Narrow Bold</vt:lpstr>
      <vt:lpstr>Calibri</vt:lpstr>
      <vt:lpstr>Corbel</vt:lpstr>
      <vt:lpstr>Courier New</vt:lpstr>
      <vt:lpstr>EMFPXK+Helvetica-Bold</vt:lpstr>
      <vt:lpstr>Georgia</vt:lpstr>
      <vt:lpstr>JOABJN+Helvetica</vt:lpstr>
      <vt:lpstr>Open Sans</vt:lpstr>
      <vt:lpstr>Times New Roman</vt:lpstr>
      <vt:lpstr>Wingdings</vt:lpstr>
      <vt:lpstr>Office Theme</vt:lpstr>
      <vt:lpstr>Office Theme</vt:lpstr>
      <vt:lpstr>Parallax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Charlie Tegarden</dc:creator>
  <cp:lastModifiedBy>Charlie Tegarden</cp:lastModifiedBy>
  <cp:revision>49</cp:revision>
  <dcterms:created xsi:type="dcterms:W3CDTF">2020-05-08T00:36:41Z</dcterms:created>
  <dcterms:modified xsi:type="dcterms:W3CDTF">2022-05-28T18:33:23Z</dcterms:modified>
</cp:coreProperties>
</file>